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52"/>
  </p:notesMasterIdLst>
  <p:sldIdLst>
    <p:sldId id="410" r:id="rId2"/>
    <p:sldId id="413" r:id="rId3"/>
    <p:sldId id="414" r:id="rId4"/>
    <p:sldId id="256" r:id="rId5"/>
    <p:sldId id="259" r:id="rId6"/>
    <p:sldId id="262" r:id="rId7"/>
    <p:sldId id="433" r:id="rId8"/>
    <p:sldId id="434" r:id="rId9"/>
    <p:sldId id="428" r:id="rId10"/>
    <p:sldId id="429" r:id="rId11"/>
    <p:sldId id="430" r:id="rId12"/>
    <p:sldId id="431" r:id="rId13"/>
    <p:sldId id="427" r:id="rId14"/>
    <p:sldId id="420" r:id="rId15"/>
    <p:sldId id="435" r:id="rId16"/>
    <p:sldId id="421" r:id="rId17"/>
    <p:sldId id="436" r:id="rId18"/>
    <p:sldId id="437" r:id="rId19"/>
    <p:sldId id="412" r:id="rId20"/>
    <p:sldId id="411" r:id="rId21"/>
    <p:sldId id="391" r:id="rId22"/>
    <p:sldId id="402" r:id="rId23"/>
    <p:sldId id="272" r:id="rId24"/>
    <p:sldId id="438" r:id="rId25"/>
    <p:sldId id="290" r:id="rId26"/>
    <p:sldId id="441" r:id="rId27"/>
    <p:sldId id="443" r:id="rId28"/>
    <p:sldId id="442" r:id="rId29"/>
    <p:sldId id="444" r:id="rId30"/>
    <p:sldId id="445" r:id="rId31"/>
    <p:sldId id="446" r:id="rId32"/>
    <p:sldId id="300" r:id="rId33"/>
    <p:sldId id="325" r:id="rId34"/>
    <p:sldId id="369" r:id="rId35"/>
    <p:sldId id="371" r:id="rId36"/>
    <p:sldId id="373" r:id="rId37"/>
    <p:sldId id="377" r:id="rId38"/>
    <p:sldId id="380" r:id="rId39"/>
    <p:sldId id="378" r:id="rId40"/>
    <p:sldId id="379" r:id="rId41"/>
    <p:sldId id="381" r:id="rId42"/>
    <p:sldId id="397" r:id="rId43"/>
    <p:sldId id="398" r:id="rId44"/>
    <p:sldId id="399" r:id="rId45"/>
    <p:sldId id="400" r:id="rId46"/>
    <p:sldId id="384" r:id="rId47"/>
    <p:sldId id="396" r:id="rId48"/>
    <p:sldId id="388" r:id="rId49"/>
    <p:sldId id="389" r:id="rId50"/>
    <p:sldId id="314" r:id="rId51"/>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5249"/>
    <a:srgbClr val="60978F"/>
    <a:srgbClr val="41719C"/>
    <a:srgbClr val="EF7D1D"/>
    <a:srgbClr val="C14026"/>
    <a:srgbClr val="36544F"/>
    <a:srgbClr val="5AB88F"/>
    <a:srgbClr val="E99866"/>
    <a:srgbClr val="D4EBE9"/>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24"/>
    <p:restoredTop sz="85210" autoAdjust="0"/>
  </p:normalViewPr>
  <p:slideViewPr>
    <p:cSldViewPr snapToGrid="0" snapToObjects="1">
      <p:cViewPr>
        <p:scale>
          <a:sx n="99" d="100"/>
          <a:sy n="99" d="100"/>
        </p:scale>
        <p:origin x="1312"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09.10.17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50472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2030355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438683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618445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958487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151600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31281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1395998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27184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Hier sehen wie das komplette Password Formular; die verwendeten Komponenten </a:t>
            </a:r>
            <a:r>
              <a:rPr lang="de-DE" dirty="0" err="1" smtClean="0"/>
              <a:t>CheckLabelList</a:t>
            </a:r>
            <a:r>
              <a:rPr lang="de-DE" baseline="0" dirty="0" smtClean="0"/>
              <a:t> und </a:t>
            </a:r>
            <a:r>
              <a:rPr lang="de-DE" baseline="0" dirty="0" err="1" smtClean="0"/>
              <a:t>CheckLabel</a:t>
            </a:r>
            <a:r>
              <a:rPr lang="de-DE" baseline="0" dirty="0" smtClean="0"/>
              <a:t> kennen wir schon. Neu ist das input-Feld für das Passwort, dessen Inhalt – also das eingegebene Passwort – im Zustand der </a:t>
            </a:r>
            <a:r>
              <a:rPr lang="de-DE" baseline="0" dirty="0" err="1" smtClean="0"/>
              <a:t>PasswordForm</a:t>
            </a:r>
            <a:r>
              <a:rPr lang="de-DE" baseline="0" dirty="0" smtClean="0"/>
              <a:t>-Komponente gespeichert wird.</a:t>
            </a:r>
          </a:p>
          <a:p>
            <a:r>
              <a:rPr lang="de-DE" baseline="0" dirty="0" smtClean="0"/>
              <a:t>Abhängig vom eingegebenen Text werden die „Status“ der </a:t>
            </a:r>
            <a:r>
              <a:rPr lang="de-DE" baseline="0" dirty="0" err="1" smtClean="0"/>
              <a:t>CheckLabel</a:t>
            </a:r>
            <a:r>
              <a:rPr lang="de-DE" baseline="0" dirty="0" smtClean="0"/>
              <a:t> neu bestimmt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98905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1163757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941387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849984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158232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1838574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33</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6100194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45</a:t>
            </a:fld>
            <a:endParaRPr lang="de-DE"/>
          </a:p>
        </p:txBody>
      </p:sp>
    </p:spTree>
    <p:extLst>
      <p:ext uri="{BB962C8B-B14F-4D97-AF65-F5344CB8AC3E}">
        <p14:creationId xmlns:p14="http://schemas.microsoft.com/office/powerpoint/2010/main" val="1197155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46</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47</a:t>
            </a:fld>
            <a:endParaRPr lang="de-DE"/>
          </a:p>
        </p:txBody>
      </p:sp>
    </p:spTree>
    <p:extLst>
      <p:ext uri="{BB962C8B-B14F-4D97-AF65-F5344CB8AC3E}">
        <p14:creationId xmlns:p14="http://schemas.microsoft.com/office/powerpoint/2010/main" val="2047078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48</a:t>
            </a:fld>
            <a:endParaRPr lang="de-DE"/>
          </a:p>
        </p:txBody>
      </p:sp>
    </p:spTree>
    <p:extLst>
      <p:ext uri="{BB962C8B-B14F-4D97-AF65-F5344CB8AC3E}">
        <p14:creationId xmlns:p14="http://schemas.microsoft.com/office/powerpoint/2010/main" val="1883182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49</a:t>
            </a:fld>
            <a:endParaRPr lang="de-DE"/>
          </a:p>
        </p:txBody>
      </p:sp>
    </p:spTree>
    <p:extLst>
      <p:ext uri="{BB962C8B-B14F-4D97-AF65-F5344CB8AC3E}">
        <p14:creationId xmlns:p14="http://schemas.microsoft.com/office/powerpoint/2010/main" val="3026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369105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Ticket</a:t>
            </a:r>
            <a:r>
              <a:rPr lang="de-DE" baseline="0" dirty="0" smtClean="0"/>
              <a:t> Webshop: noch relativ nah an einer "</a:t>
            </a:r>
            <a:r>
              <a:rPr lang="de-DE" baseline="0" dirty="0" err="1" smtClean="0"/>
              <a:t>klassichen</a:t>
            </a:r>
            <a:r>
              <a:rPr lang="de-DE" baseline="0" dirty="0" smtClean="0"/>
              <a:t>" Webanwendung; hätte man "früher" womöglich mit JSF gebaut</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33518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Hier</a:t>
            </a:r>
            <a:r>
              <a:rPr lang="de-DE" baseline="0" dirty="0" smtClean="0"/>
              <a:t> wird es schon kniffliger; sehr viele </a:t>
            </a:r>
            <a:r>
              <a:rPr lang="de-DE" baseline="0" dirty="0" err="1" smtClean="0"/>
              <a:t>interaktionsmöglichkeiten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1826041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Und hier unbestritten eine echte "Desktop-Anwendung"</a:t>
            </a:r>
            <a:r>
              <a:rPr lang="de-DE" baseline="0" dirty="0" smtClean="0"/>
              <a:t> im Browser</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246547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95118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1016387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10/9/17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www.figma.com/"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hyperlink" Target="https://jordaneldredge.com/projects/winamp2-js/"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OOSE Abendvortrag</a:t>
            </a:r>
            <a:endParaRPr lang="de-DE"/>
          </a:p>
        </p:txBody>
      </p:sp>
      <p:sp>
        <p:nvSpPr>
          <p:cNvPr id="3" name="Textfeld 2"/>
          <p:cNvSpPr txBox="1"/>
          <p:nvPr/>
        </p:nvSpPr>
        <p:spPr>
          <a:xfrm>
            <a:off x="180304" y="193183"/>
            <a:ext cx="9620519" cy="5355312"/>
          </a:xfrm>
          <a:prstGeom prst="rect">
            <a:avLst/>
          </a:prstGeom>
          <a:noFill/>
        </p:spPr>
        <p:txBody>
          <a:bodyPr wrap="square" rtlCol="0">
            <a:spAutoFit/>
          </a:bodyPr>
          <a:lstStyle/>
          <a:p>
            <a:r>
              <a:rPr lang="de-DE" dirty="0"/>
              <a:t>Moderne Web-Anwendungen laufen häufig vollständig im Browser ab, um höchstmöglichen Ansprüchen an UI und UX zu genügen. Anwender sollen so den gleichen Bedienkomfort erfahren, wie sie es von Desktop-Anwendungen gewohnt sind. Entwickelt werden diese Single-Page-Anwendungen in JavaScript, häufig mit Hilfe eines spezialisierten Frameworks wie </a:t>
            </a:r>
            <a:r>
              <a:rPr lang="de-DE" dirty="0" err="1"/>
              <a:t>React</a:t>
            </a:r>
            <a:r>
              <a:rPr lang="de-DE" dirty="0"/>
              <a:t> oder </a:t>
            </a:r>
            <a:r>
              <a:rPr lang="de-DE" dirty="0" err="1"/>
              <a:t>Angular.In</a:t>
            </a:r>
            <a:r>
              <a:rPr lang="de-DE" dirty="0"/>
              <a:t> diesem Abendvortrag stelle ich die Konzepte und Entwicklung von Single-Page-Anwendungen am Beispiel von </a:t>
            </a:r>
            <a:r>
              <a:rPr lang="de-DE" dirty="0" err="1"/>
              <a:t>React</a:t>
            </a:r>
            <a:r>
              <a:rPr lang="de-DE" dirty="0"/>
              <a:t> vor. Nach einer Einführung in die Grundlagen dieser Bibliothek sehen wir uns an, welche neuen Anforderungen sich an Code und Architektur von Single-Page-Anwendungen ergeben und wie diese gelöst werden können. Dazu betrachten wir verschiedene Architektur-Muster und werfen einen Blick auf die Sprache </a:t>
            </a:r>
            <a:r>
              <a:rPr lang="de-DE" dirty="0" err="1"/>
              <a:t>TypeScript</a:t>
            </a:r>
            <a:r>
              <a:rPr lang="de-DE" dirty="0"/>
              <a:t>, die JavaScript um ein Typensystem </a:t>
            </a:r>
            <a:r>
              <a:rPr lang="de-DE" dirty="0" err="1"/>
              <a:t>erweitert.Der</a:t>
            </a:r>
            <a:r>
              <a:rPr lang="de-DE" dirty="0"/>
              <a:t> Vortrag richtet sich an Entwickler und Architekten, die sich mit der Entwicklung von Single-Page-Anwendungen beschäftigen möchten. Zur Illustration der vorgestellten Konzepte werden JavaScript Code-Beispiele gezeigt, zum Verständnis reichen aber grundsätzliche Programmierkenntnisse aus</a:t>
            </a:r>
            <a:r>
              <a:rPr lang="de-DE" dirty="0" smtClean="0"/>
              <a:t>.</a:t>
            </a:r>
          </a:p>
          <a:p>
            <a:endParaRPr lang="de-DE" dirty="0"/>
          </a:p>
          <a:p>
            <a:r>
              <a:rPr lang="de-DE" dirty="0" smtClean="0"/>
              <a:t>18:00 </a:t>
            </a:r>
            <a:r>
              <a:rPr lang="de-DE" dirty="0"/>
              <a:t>Uhr </a:t>
            </a:r>
            <a:r>
              <a:rPr lang="de-DE" dirty="0" smtClean="0"/>
              <a:t>Einlass</a:t>
            </a:r>
          </a:p>
          <a:p>
            <a:r>
              <a:rPr lang="de-DE" dirty="0" smtClean="0"/>
              <a:t>18:30 </a:t>
            </a:r>
            <a:r>
              <a:rPr lang="de-DE" dirty="0"/>
              <a:t>Uhr </a:t>
            </a:r>
            <a:r>
              <a:rPr lang="de-DE" dirty="0" smtClean="0"/>
              <a:t>Beginn </a:t>
            </a:r>
            <a:r>
              <a:rPr lang="de-DE" dirty="0"/>
              <a:t>des ersten Teils des Vortrags von Nils </a:t>
            </a:r>
            <a:r>
              <a:rPr lang="de-DE" dirty="0" err="1"/>
              <a:t>Hartmanni</a:t>
            </a:r>
            <a:r>
              <a:rPr lang="de-DE" dirty="0"/>
              <a:t> 45 </a:t>
            </a:r>
            <a:r>
              <a:rPr lang="de-DE" dirty="0" smtClean="0"/>
              <a:t>MINUTEN</a:t>
            </a:r>
          </a:p>
          <a:p>
            <a:r>
              <a:rPr lang="de-DE" dirty="0" smtClean="0"/>
              <a:t>19:15 </a:t>
            </a:r>
            <a:r>
              <a:rPr lang="de-DE" dirty="0"/>
              <a:t>Uhr Pause und </a:t>
            </a:r>
            <a:r>
              <a:rPr lang="de-DE" dirty="0" smtClean="0"/>
              <a:t>Networking</a:t>
            </a:r>
          </a:p>
          <a:p>
            <a:r>
              <a:rPr lang="de-DE" dirty="0" smtClean="0"/>
              <a:t>19:35 </a:t>
            </a:r>
            <a:r>
              <a:rPr lang="de-DE" dirty="0"/>
              <a:t>Uhr zweiter Teil des Vortrages 25 </a:t>
            </a:r>
            <a:r>
              <a:rPr lang="de-DE" dirty="0" smtClean="0"/>
              <a:t>Minuten</a:t>
            </a:r>
          </a:p>
          <a:p>
            <a:r>
              <a:rPr lang="de-DE" dirty="0" smtClean="0"/>
              <a:t>20:00 </a:t>
            </a:r>
            <a:r>
              <a:rPr lang="de-DE" dirty="0"/>
              <a:t>Uhr Fragen &amp; </a:t>
            </a:r>
            <a:r>
              <a:rPr lang="de-DE" dirty="0" smtClean="0"/>
              <a:t>Antworten</a:t>
            </a:r>
          </a:p>
          <a:p>
            <a:r>
              <a:rPr lang="de-DE" dirty="0" smtClean="0"/>
              <a:t>bis </a:t>
            </a:r>
            <a:r>
              <a:rPr lang="de-DE" dirty="0"/>
              <a:t>20:45 Uhr Kontakte knüpfen oder einfach den Abend ausklingen lassen bei einem kühlen Getränk</a:t>
            </a:r>
          </a:p>
        </p:txBody>
      </p:sp>
    </p:spTree>
    <p:extLst>
      <p:ext uri="{BB962C8B-B14F-4D97-AF65-F5344CB8AC3E}">
        <p14:creationId xmlns:p14="http://schemas.microsoft.com/office/powerpoint/2010/main" val="1071141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rPr>
              <a:t>https://</a:t>
            </a:r>
            <a:r>
              <a:rPr lang="de-DE" dirty="0" err="1">
                <a:solidFill>
                  <a:srgbClr val="36544F"/>
                </a:solidFill>
              </a:rPr>
              <a:t>open.spotify.com</a:t>
            </a:r>
            <a:r>
              <a:rPr lang="de-DE" dirty="0">
                <a:solidFill>
                  <a:srgbClr val="36544F"/>
                </a:solidFill>
              </a:rPr>
              <a:t>/</a:t>
            </a:r>
            <a:r>
              <a:rPr lang="de-DE" dirty="0" err="1">
                <a:solidFill>
                  <a:srgbClr val="36544F"/>
                </a:solidFill>
              </a:rPr>
              <a:t>collection</a:t>
            </a:r>
            <a:r>
              <a:rPr lang="de-DE" dirty="0">
                <a:solidFill>
                  <a:srgbClr val="36544F"/>
                </a:solidFill>
              </a:rPr>
              <a:t>/</a:t>
            </a:r>
            <a:r>
              <a:rPr lang="de-DE" dirty="0" err="1">
                <a:solidFill>
                  <a:srgbClr val="36544F"/>
                </a:solidFill>
              </a:rPr>
              <a:t>playlists</a:t>
            </a:r>
            <a:endParaRPr lang="de-DE" dirty="0">
              <a:solidFill>
                <a:srgbClr val="36544F"/>
              </a:solidFill>
            </a:endParaRPr>
          </a:p>
        </p:txBody>
      </p:sp>
      <p:pic>
        <p:nvPicPr>
          <p:cNvPr id="3" name="Bild 2"/>
          <p:cNvPicPr>
            <a:picLocks noChangeAspect="1"/>
          </p:cNvPicPr>
          <p:nvPr/>
        </p:nvPicPr>
        <p:blipFill>
          <a:blip r:embed="rId3"/>
          <a:stretch>
            <a:fillRect/>
          </a:stretch>
        </p:blipFill>
        <p:spPr>
          <a:xfrm>
            <a:off x="2136862" y="339462"/>
            <a:ext cx="5632275" cy="5272768"/>
          </a:xfrm>
          <a:prstGeom prst="rect">
            <a:avLst/>
          </a:prstGeom>
        </p:spPr>
      </p:pic>
    </p:spTree>
    <p:extLst>
      <p:ext uri="{BB962C8B-B14F-4D97-AF65-F5344CB8AC3E}">
        <p14:creationId xmlns:p14="http://schemas.microsoft.com/office/powerpoint/2010/main" val="566016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hlinkClick r:id="rId3"/>
              </a:rPr>
              <a:t>https://</a:t>
            </a:r>
            <a:r>
              <a:rPr lang="de-DE" dirty="0" err="1">
                <a:solidFill>
                  <a:srgbClr val="36544F"/>
                </a:solidFill>
                <a:hlinkClick r:id="rId3"/>
              </a:rPr>
              <a:t>www.figma.com</a:t>
            </a:r>
            <a:endParaRPr lang="de-DE" dirty="0">
              <a:solidFill>
                <a:srgbClr val="36544F"/>
              </a:solidFill>
            </a:endParaRPr>
          </a:p>
        </p:txBody>
      </p:sp>
      <p:pic>
        <p:nvPicPr>
          <p:cNvPr id="4" name="Bild 3"/>
          <p:cNvPicPr>
            <a:picLocks noChangeAspect="1"/>
          </p:cNvPicPr>
          <p:nvPr/>
        </p:nvPicPr>
        <p:blipFill>
          <a:blip r:embed="rId4"/>
          <a:stretch>
            <a:fillRect/>
          </a:stretch>
        </p:blipFill>
        <p:spPr>
          <a:xfrm>
            <a:off x="1205248" y="173122"/>
            <a:ext cx="7495504" cy="5718949"/>
          </a:xfrm>
          <a:prstGeom prst="rect">
            <a:avLst/>
          </a:prstGeom>
        </p:spPr>
      </p:pic>
    </p:spTree>
    <p:extLst>
      <p:ext uri="{BB962C8B-B14F-4D97-AF65-F5344CB8AC3E}">
        <p14:creationId xmlns:p14="http://schemas.microsoft.com/office/powerpoint/2010/main" val="5843213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hlinkClick r:id="rId3"/>
              </a:rPr>
              <a:t>https://</a:t>
            </a:r>
            <a:r>
              <a:rPr lang="de-DE" dirty="0" err="1">
                <a:hlinkClick r:id="rId3"/>
              </a:rPr>
              <a:t>jordaneldredge.com</a:t>
            </a:r>
            <a:r>
              <a:rPr lang="de-DE" dirty="0">
                <a:hlinkClick r:id="rId3"/>
              </a:rPr>
              <a:t>/</a:t>
            </a:r>
            <a:r>
              <a:rPr lang="de-DE" dirty="0" err="1">
                <a:hlinkClick r:id="rId3"/>
              </a:rPr>
              <a:t>projects</a:t>
            </a:r>
            <a:r>
              <a:rPr lang="de-DE" dirty="0">
                <a:hlinkClick r:id="rId3"/>
              </a:rPr>
              <a:t>/winamp2-js/</a:t>
            </a:r>
            <a:endParaRPr lang="de-DE" dirty="0"/>
          </a:p>
        </p:txBody>
      </p:sp>
      <p:pic>
        <p:nvPicPr>
          <p:cNvPr id="4" name="Bild 3"/>
          <p:cNvPicPr>
            <a:picLocks noChangeAspect="1"/>
          </p:cNvPicPr>
          <p:nvPr/>
        </p:nvPicPr>
        <p:blipFill>
          <a:blip r:embed="rId4"/>
          <a:stretch>
            <a:fillRect/>
          </a:stretch>
        </p:blipFill>
        <p:spPr>
          <a:xfrm>
            <a:off x="1551949" y="404343"/>
            <a:ext cx="6802102" cy="5213290"/>
          </a:xfrm>
          <a:prstGeom prst="rect">
            <a:avLst/>
          </a:prstGeom>
        </p:spPr>
      </p:pic>
    </p:spTree>
    <p:extLst>
      <p:ext uri="{BB962C8B-B14F-4D97-AF65-F5344CB8AC3E}">
        <p14:creationId xmlns:p14="http://schemas.microsoft.com/office/powerpoint/2010/main" val="1233911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r>
              <a:rPr lang="de-DE" sz="6000" b="1" dirty="0" smtClean="0">
                <a:solidFill>
                  <a:srgbClr val="C14026"/>
                </a:solidFill>
                <a:latin typeface="Source Sans Pro" charset="0"/>
                <a:ea typeface="Source Sans Pro" charset="0"/>
                <a:cs typeface="Source Sans Pro" charset="0"/>
              </a:rPr>
              <a:t>KLASSISCHE </a:t>
            </a:r>
          </a:p>
          <a:p>
            <a:pPr algn="ctr"/>
            <a:r>
              <a:rPr lang="de-DE" sz="6000" b="1" dirty="0" smtClean="0">
                <a:solidFill>
                  <a:srgbClr val="EF7D1D"/>
                </a:solidFill>
                <a:latin typeface="Source Sans Pro Semibold" charset="0"/>
                <a:ea typeface="Source Sans Pro Semibold" charset="0"/>
                <a:cs typeface="Source Sans Pro Semibold" charset="0"/>
              </a:rPr>
              <a:t>WEB-ANWENDUNGEN</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Rückblick</a:t>
            </a:r>
            <a:endParaRPr lang="de-DE" dirty="0"/>
          </a:p>
        </p:txBody>
      </p:sp>
    </p:spTree>
    <p:extLst>
      <p:ext uri="{BB962C8B-B14F-4D97-AF65-F5344CB8AC3E}">
        <p14:creationId xmlns:p14="http://schemas.microsoft.com/office/powerpoint/2010/main" val="182520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57258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5" name="Textfeld 4"/>
          <p:cNvSpPr txBox="1"/>
          <p:nvPr/>
        </p:nvSpPr>
        <p:spPr>
          <a:xfrm>
            <a:off x="4304668" y="1504138"/>
            <a:ext cx="5212819" cy="2677656"/>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Bekannte Technologie und Sprache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Kleinere Erweiterungen per </a:t>
            </a:r>
            <a:r>
              <a:rPr lang="de-DE" sz="2000" dirty="0" smtClean="0">
                <a:solidFill>
                  <a:srgbClr val="025249"/>
                </a:solidFill>
                <a:latin typeface="Source Sans Pro" charset="0"/>
                <a:ea typeface="Source Sans Pro" charset="0"/>
                <a:cs typeface="Source Sans Pro" charset="0"/>
              </a:rPr>
              <a:t>JS/</a:t>
            </a: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800100" lvl="2" indent="-342900">
              <a:lnSpc>
                <a:spcPct val="120000"/>
              </a:lnSpc>
              <a:buFont typeface="Arial" charset="0"/>
              <a:buChar char="•"/>
            </a:pPr>
            <a:r>
              <a:rPr lang="de-DE" sz="2000" dirty="0">
                <a:solidFill>
                  <a:srgbClr val="025249"/>
                </a:solidFill>
                <a:latin typeface="Source Sans Pro" charset="0"/>
                <a:ea typeface="Source Sans Pro" charset="0"/>
                <a:cs typeface="Source Sans Pro" charset="0"/>
              </a:rPr>
              <a:t>"SPA light</a:t>
            </a:r>
            <a:r>
              <a:rPr lang="de-DE" sz="2000" dirty="0" smtClean="0">
                <a:solidFill>
                  <a:srgbClr val="025249"/>
                </a:solidFill>
                <a:latin typeface="Source Sans Pro" charset="0"/>
                <a:ea typeface="Source Sans Pro" charset="0"/>
                <a:cs typeface="Source Sans Pro" charset="0"/>
              </a:rPr>
              <a:t>"</a:t>
            </a:r>
            <a:endParaRPr lang="de-DE" sz="2000" dirty="0">
              <a:solidFill>
                <a:srgbClr val="025249"/>
              </a:solidFill>
              <a:latin typeface="Source Sans Pro" charset="0"/>
              <a:ea typeface="Source Sans Pro" charset="0"/>
              <a:cs typeface="Source Sans Pro" charset="0"/>
            </a:endParaRPr>
          </a:p>
          <a:p>
            <a:pPr>
              <a:lnSpc>
                <a:spcPct val="120000"/>
              </a:lnSpc>
            </a:pPr>
            <a:endParaRPr lang="de-DE" sz="2000"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EF7D1D"/>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12442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5" name="Textfeld 4"/>
          <p:cNvSpPr txBox="1"/>
          <p:nvPr/>
        </p:nvSpPr>
        <p:spPr>
          <a:xfrm>
            <a:off x="4304668" y="1504138"/>
            <a:ext cx="5212819" cy="4893647"/>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Bekannte Technologie und Sprache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Kleinere Erweiterungen per JS/</a:t>
            </a:r>
            <a:r>
              <a:rPr lang="de-DE" sz="2000" dirty="0" err="1" smtClean="0">
                <a:solidFill>
                  <a:srgbClr val="025249"/>
                </a:solidFill>
                <a:latin typeface="Source Sans Pro" charset="0"/>
                <a:ea typeface="Source Sans Pro" charset="0"/>
                <a:cs typeface="Source Sans Pro" charset="0"/>
              </a:rPr>
              <a:t>jQuery</a:t>
            </a:r>
            <a:r>
              <a:rPr lang="de-DE" sz="2000" dirty="0" smtClean="0">
                <a:solidFill>
                  <a:srgbClr val="025249"/>
                </a:solidFill>
                <a:latin typeface="Source Sans Pro" charset="0"/>
                <a:ea typeface="Source Sans Pro" charset="0"/>
                <a:cs typeface="Source Sans Pro" charset="0"/>
              </a:rPr>
              <a:t> </a:t>
            </a:r>
          </a:p>
          <a:p>
            <a:pPr marL="800100" lvl="1"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"SPA light"</a:t>
            </a:r>
            <a:endParaRPr lang="de-DE" sz="2000" dirty="0">
              <a:solidFill>
                <a:srgbClr val="025249"/>
              </a:solidFill>
              <a:latin typeface="Source Sans Pro" charset="0"/>
              <a:ea typeface="Source Sans Pro" charset="0"/>
              <a:cs typeface="Source Sans Pro" charset="0"/>
            </a:endParaRPr>
          </a:p>
          <a:p>
            <a:pPr>
              <a:lnSpc>
                <a:spcPct val="120000"/>
              </a:lnSpc>
            </a:pPr>
            <a:endParaRPr lang="de-DE" sz="2000" dirty="0" smtClean="0">
              <a:solidFill>
                <a:srgbClr val="EF7D1D"/>
              </a:solidFill>
              <a:latin typeface="Source Sans Pro" charset="0"/>
              <a:ea typeface="Source Sans Pro" charset="0"/>
              <a:cs typeface="Source Sans Pro" charset="0"/>
            </a:endParaRPr>
          </a:p>
          <a:p>
            <a:pPr>
              <a:lnSpc>
                <a:spcPct val="120000"/>
              </a:lnSpc>
            </a:pPr>
            <a:r>
              <a:rPr lang="de-DE" sz="2000" dirty="0" smtClean="0">
                <a:solidFill>
                  <a:srgbClr val="EF7D1D"/>
                </a:solidFill>
                <a:latin typeface="Source Sans Pro" charset="0"/>
                <a:ea typeface="Source Sans Pro" charset="0"/>
                <a:cs typeface="Source Sans Pro" charset="0"/>
              </a:rPr>
              <a:t>...aber problematisch:</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Lange </a:t>
            </a:r>
            <a:r>
              <a:rPr lang="de-DE" sz="2000" dirty="0" err="1" smtClean="0">
                <a:solidFill>
                  <a:srgbClr val="025249"/>
                </a:solidFill>
                <a:latin typeface="Source Sans Pro" charset="0"/>
                <a:ea typeface="Source Sans Pro" charset="0"/>
                <a:cs typeface="Source Sans Pro" charset="0"/>
              </a:rPr>
              <a:t>round</a:t>
            </a:r>
            <a:r>
              <a:rPr lang="de-DE" sz="2000" dirty="0" smtClean="0">
                <a:solidFill>
                  <a:srgbClr val="025249"/>
                </a:solidFill>
                <a:latin typeface="Source Sans Pro" charset="0"/>
                <a:ea typeface="Source Sans Pro" charset="0"/>
                <a:cs typeface="Source Sans Pro" charset="0"/>
              </a:rPr>
              <a:t>-trips durch Server Aufrufe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Benutzer-Interaktion schwierig (ohne JavaScript)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JavaScript wirkt "dazu gehackt"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Wartungshölle: welcher Code ist wo?	</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EF7D1D"/>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74040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Single-Page-</a:t>
            </a:r>
            <a:r>
              <a:rPr lang="de-DE" dirty="0" err="1" smtClean="0"/>
              <a:t>Application</a:t>
            </a:r>
            <a:endParaRPr lang="de-DE" dirty="0"/>
          </a:p>
        </p:txBody>
      </p:sp>
      <p:pic>
        <p:nvPicPr>
          <p:cNvPr id="5" name="Bild 4"/>
          <p:cNvPicPr>
            <a:picLocks noChangeAspect="1"/>
          </p:cNvPicPr>
          <p:nvPr/>
        </p:nvPicPr>
        <p:blipFill>
          <a:blip r:embed="rId3"/>
          <a:stretch>
            <a:fillRect/>
          </a:stretch>
        </p:blipFill>
        <p:spPr>
          <a:xfrm>
            <a:off x="6345868" y="1492604"/>
            <a:ext cx="3054731" cy="3543034"/>
          </a:xfrm>
          <a:prstGeom prst="rect">
            <a:avLst/>
          </a:prstGeom>
        </p:spPr>
      </p:pic>
      <p:sp>
        <p:nvSpPr>
          <p:cNvPr id="9" name="Textfeld 8"/>
          <p:cNvSpPr txBox="1"/>
          <p:nvPr/>
        </p:nvSpPr>
        <p:spPr>
          <a:xfrm>
            <a:off x="6345868"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pic>
        <p:nvPicPr>
          <p:cNvPr id="6" name="Bild 5"/>
          <p:cNvPicPr>
            <a:picLocks noChangeAspect="1"/>
          </p:cNvPicPr>
          <p:nvPr/>
        </p:nvPicPr>
        <p:blipFill>
          <a:blip r:embed="rId4"/>
          <a:stretch>
            <a:fillRect/>
          </a:stretch>
        </p:blipFill>
        <p:spPr>
          <a:xfrm>
            <a:off x="685705" y="1492604"/>
            <a:ext cx="3084389" cy="3543034"/>
          </a:xfrm>
          <a:prstGeom prst="rect">
            <a:avLst/>
          </a:prstGeom>
        </p:spPr>
      </p:pic>
      <p:sp>
        <p:nvSpPr>
          <p:cNvPr id="10" name="Textfeld 9"/>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16" name="Pfeil nach rechts 15"/>
          <p:cNvSpPr/>
          <p:nvPr/>
        </p:nvSpPr>
        <p:spPr>
          <a:xfrm>
            <a:off x="4169339" y="2975021"/>
            <a:ext cx="1777284" cy="386366"/>
          </a:xfrm>
          <a:prstGeom prst="rightArrow">
            <a:avLst/>
          </a:prstGeom>
          <a:solidFill>
            <a:srgbClr val="C14026"/>
          </a:solidFill>
          <a:ln>
            <a:solidFill>
              <a:srgbClr val="C14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C14026"/>
              </a:solidFill>
            </a:endParaRPr>
          </a:p>
        </p:txBody>
      </p:sp>
    </p:spTree>
    <p:extLst>
      <p:ext uri="{BB962C8B-B14F-4D97-AF65-F5344CB8AC3E}">
        <p14:creationId xmlns:p14="http://schemas.microsoft.com/office/powerpoint/2010/main" val="151342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Single-Page-</a:t>
            </a:r>
            <a:r>
              <a:rPr lang="de-DE" dirty="0" err="1" smtClean="0"/>
              <a:t>Application</a:t>
            </a:r>
            <a:endParaRPr lang="de-DE" dirty="0"/>
          </a:p>
        </p:txBody>
      </p:sp>
      <p:pic>
        <p:nvPicPr>
          <p:cNvPr id="5" name="Bild 4"/>
          <p:cNvPicPr>
            <a:picLocks noChangeAspect="1"/>
          </p:cNvPicPr>
          <p:nvPr/>
        </p:nvPicPr>
        <p:blipFill>
          <a:blip r:embed="rId3"/>
          <a:stretch>
            <a:fillRect/>
          </a:stretch>
        </p:blipFill>
        <p:spPr>
          <a:xfrm>
            <a:off x="6345868" y="1492604"/>
            <a:ext cx="3054731" cy="3543034"/>
          </a:xfrm>
          <a:prstGeom prst="rect">
            <a:avLst/>
          </a:prstGeom>
        </p:spPr>
      </p:pic>
      <p:sp>
        <p:nvSpPr>
          <p:cNvPr id="9" name="Textfeld 8"/>
          <p:cNvSpPr txBox="1"/>
          <p:nvPr/>
        </p:nvSpPr>
        <p:spPr>
          <a:xfrm>
            <a:off x="6345868"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endParaRPr lang="de-DE" sz="2000" b="1" dirty="0" smtClean="0">
              <a:solidFill>
                <a:srgbClr val="EF7D1D"/>
              </a:solidFill>
              <a:latin typeface="Source Sans Pro" charset="0"/>
              <a:ea typeface="Source Sans Pro" charset="0"/>
              <a:cs typeface="Source Sans Pro" charset="0"/>
            </a:endParaRP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8" name="Textfeld 7"/>
          <p:cNvSpPr txBox="1"/>
          <p:nvPr/>
        </p:nvSpPr>
        <p:spPr>
          <a:xfrm>
            <a:off x="544035" y="1479725"/>
            <a:ext cx="4890848" cy="3785652"/>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Single-Page-Anwendung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Klare Trennung der Verantwortlichkeiten nach Client und Server</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JavaScript "first-class </a:t>
            </a:r>
            <a:r>
              <a:rPr lang="de-DE" sz="2000" dirty="0" err="1" smtClean="0">
                <a:solidFill>
                  <a:srgbClr val="025249"/>
                </a:solidFill>
                <a:latin typeface="Source Sans Pro" charset="0"/>
                <a:ea typeface="Source Sans Pro" charset="0"/>
                <a:cs typeface="Source Sans Pro" charset="0"/>
              </a:rPr>
              <a:t>citizen</a:t>
            </a:r>
            <a:r>
              <a:rPr lang="de-DE" sz="20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Entwicklung im / für den Browser</a:t>
            </a:r>
          </a:p>
          <a:p>
            <a:pPr marL="342900" indent="-342900">
              <a:lnSpc>
                <a:spcPct val="120000"/>
              </a:lnSpc>
              <a:buFont typeface="Arial" charset="0"/>
              <a:buChar char="•"/>
            </a:pPr>
            <a:endParaRPr lang="de-DE" sz="20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Ermöglicht UI/UX wie auf dem Desktop</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Funktioniert sogar offline</a:t>
            </a:r>
          </a:p>
          <a:p>
            <a:pPr marL="800100" lvl="1"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Daten können im Browser (zwischen) gespeichert werden</a:t>
            </a: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5405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304950"/>
            <a:ext cx="7597902" cy="1292662"/>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"A </a:t>
            </a:r>
            <a:r>
              <a:rPr lang="de-DE" sz="3900" b="1" dirty="0">
                <a:solidFill>
                  <a:srgbClr val="EF7D1D"/>
                </a:solidFill>
                <a:latin typeface="Source Sans Pro Semibold" charset="0"/>
                <a:ea typeface="Source Sans Pro Semibold" charset="0"/>
                <a:cs typeface="Source Sans Pro Semibold" charset="0"/>
              </a:rPr>
              <a:t>JAVASCRIPT LIBRARY FOR BUILDING </a:t>
            </a:r>
            <a:r>
              <a:rPr lang="de-DE" sz="3900" b="1" dirty="0">
                <a:solidFill>
                  <a:schemeClr val="accent2">
                    <a:lumMod val="75000"/>
                  </a:schemeClr>
                </a:solidFill>
                <a:latin typeface="Source Sans Pro Semibold" charset="0"/>
                <a:ea typeface="Source Sans Pro Semibold" charset="0"/>
                <a:cs typeface="Source Sans Pro Semibold" charset="0"/>
              </a:rPr>
              <a:t>USER </a:t>
            </a:r>
            <a:r>
              <a:rPr lang="de-DE" sz="3900" b="1" dirty="0" smtClean="0">
                <a:solidFill>
                  <a:schemeClr val="accent2">
                    <a:lumMod val="75000"/>
                  </a:schemeClr>
                </a:solidFill>
                <a:latin typeface="Source Sans Pro Semibold" charset="0"/>
                <a:ea typeface="Source Sans Pro Semibold" charset="0"/>
                <a:cs typeface="Source Sans Pro Semibold" charset="0"/>
              </a:rPr>
              <a:t>INTERFACES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a:t>https://</a:t>
            </a:r>
            <a:r>
              <a:rPr lang="de-DE" spc="100" dirty="0" err="1"/>
              <a:t>facebook.github.io</a:t>
            </a:r>
            <a:r>
              <a:rPr lang="de-DE" spc="100" dirty="0"/>
              <a:t>/</a:t>
            </a:r>
            <a:r>
              <a:rPr lang="de-DE" spc="100" dirty="0" err="1"/>
              <a:t>react</a:t>
            </a:r>
            <a:r>
              <a:rPr lang="de-DE" spc="100" dirty="0"/>
              <a:t>/</a:t>
            </a:r>
          </a:p>
        </p:txBody>
      </p:sp>
    </p:spTree>
    <p:extLst>
      <p:ext uri="{BB962C8B-B14F-4D97-AF65-F5344CB8AC3E}">
        <p14:creationId xmlns:p14="http://schemas.microsoft.com/office/powerpoint/2010/main" val="1668736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feld 2"/>
          <p:cNvSpPr txBox="1"/>
          <p:nvPr/>
        </p:nvSpPr>
        <p:spPr>
          <a:xfrm>
            <a:off x="154546" y="167425"/>
            <a:ext cx="9247031" cy="8771632"/>
          </a:xfrm>
          <a:prstGeom prst="rect">
            <a:avLst/>
          </a:prstGeom>
          <a:noFill/>
        </p:spPr>
        <p:txBody>
          <a:bodyPr wrap="square" rtlCol="0">
            <a:spAutoFit/>
          </a:bodyPr>
          <a:lstStyle/>
          <a:p>
            <a:r>
              <a:rPr lang="de-DE" sz="1200" dirty="0" smtClean="0"/>
              <a:t>Inhalt</a:t>
            </a:r>
          </a:p>
          <a:p>
            <a:r>
              <a:rPr lang="de-DE" sz="1200" dirty="0" smtClean="0"/>
              <a:t>Warum SPAs </a:t>
            </a:r>
            <a:r>
              <a:rPr lang="de-DE" sz="1200" dirty="0" err="1" smtClean="0"/>
              <a:t>vs</a:t>
            </a:r>
            <a:r>
              <a:rPr lang="de-DE" sz="1200" dirty="0" smtClean="0"/>
              <a:t> klassische Webanwendung</a:t>
            </a:r>
          </a:p>
          <a:p>
            <a:r>
              <a:rPr lang="de-DE" sz="1200" dirty="0"/>
              <a:t>	</a:t>
            </a:r>
            <a:r>
              <a:rPr lang="de-DE" sz="1200" dirty="0" smtClean="0"/>
              <a:t>Klassische Webanwendung hat zu viele Limitationen</a:t>
            </a:r>
          </a:p>
          <a:p>
            <a:r>
              <a:rPr lang="de-DE" sz="1200" dirty="0"/>
              <a:t>	</a:t>
            </a:r>
            <a:r>
              <a:rPr lang="de-DE" sz="1200" dirty="0" smtClean="0"/>
              <a:t>Beispiel in unserer Anwendung: hin- und her klicken, nicht offlinefähig </a:t>
            </a:r>
            <a:r>
              <a:rPr lang="de-DE" sz="1200" dirty="0" err="1" smtClean="0"/>
              <a:t>etc</a:t>
            </a:r>
            <a:endParaRPr lang="de-DE" sz="1200" dirty="0" smtClean="0"/>
          </a:p>
          <a:p>
            <a:r>
              <a:rPr lang="de-DE" sz="1200" dirty="0"/>
              <a:t>	</a:t>
            </a:r>
            <a:r>
              <a:rPr lang="de-DE" sz="1200" dirty="0" smtClean="0"/>
              <a:t>Wir wollten </a:t>
            </a:r>
            <a:r>
              <a:rPr lang="de-DE" sz="1200" dirty="0" err="1" smtClean="0"/>
              <a:t>bestest</a:t>
            </a:r>
            <a:r>
              <a:rPr lang="de-DE" sz="1200" dirty="0" smtClean="0"/>
              <a:t> UI und UX!</a:t>
            </a:r>
          </a:p>
          <a:p>
            <a:r>
              <a:rPr lang="de-DE" sz="1200" dirty="0"/>
              <a:t>	</a:t>
            </a:r>
            <a:r>
              <a:rPr lang="de-DE" sz="1200" dirty="0" smtClean="0"/>
              <a:t>Anwendung soll schnell sein, </a:t>
            </a:r>
            <a:r>
              <a:rPr lang="de-DE" sz="1200" dirty="0" err="1" smtClean="0"/>
              <a:t>dh</a:t>
            </a:r>
            <a:r>
              <a:rPr lang="de-DE" sz="1200" dirty="0" smtClean="0"/>
              <a:t> bei klick soll was passieren, nicht erst Server </a:t>
            </a:r>
            <a:r>
              <a:rPr lang="de-DE" sz="1200" dirty="0" err="1" smtClean="0"/>
              <a:t>roundtrip</a:t>
            </a:r>
            <a:endParaRPr lang="de-DE" sz="1200" dirty="0" smtClean="0"/>
          </a:p>
          <a:p>
            <a:r>
              <a:rPr lang="de-DE" sz="1200" dirty="0" smtClean="0"/>
              <a:t>Wie sehen klassische </a:t>
            </a:r>
            <a:r>
              <a:rPr lang="de-DE" sz="1200" dirty="0" err="1" smtClean="0"/>
              <a:t>Webapps</a:t>
            </a:r>
            <a:r>
              <a:rPr lang="de-DE" sz="1200" dirty="0" smtClean="0"/>
              <a:t> aus?</a:t>
            </a:r>
          </a:p>
          <a:p>
            <a:r>
              <a:rPr lang="de-DE" sz="1200" dirty="0"/>
              <a:t>	</a:t>
            </a:r>
            <a:r>
              <a:rPr lang="de-DE" sz="1200" dirty="0" smtClean="0"/>
              <a:t>Rendering auf dem Server =&gt; </a:t>
            </a:r>
            <a:r>
              <a:rPr lang="de-DE" sz="1200" dirty="0" err="1" smtClean="0"/>
              <a:t>Roundtrip</a:t>
            </a:r>
            <a:endParaRPr lang="de-DE" sz="1200" dirty="0" smtClean="0"/>
          </a:p>
          <a:p>
            <a:r>
              <a:rPr lang="de-DE" sz="1200" dirty="0"/>
              <a:t>	</a:t>
            </a:r>
            <a:r>
              <a:rPr lang="de-DE" sz="1200" dirty="0" smtClean="0"/>
              <a:t>Client-seitige Logik mit </a:t>
            </a:r>
            <a:r>
              <a:rPr lang="de-DE" sz="1200" dirty="0" err="1" smtClean="0"/>
              <a:t>jQuery</a:t>
            </a:r>
            <a:r>
              <a:rPr lang="de-DE" sz="1200" dirty="0" smtClean="0"/>
              <a:t> </a:t>
            </a:r>
            <a:r>
              <a:rPr lang="de-DE" sz="1200" dirty="0" err="1" smtClean="0"/>
              <a:t>rangefrickelt</a:t>
            </a:r>
            <a:endParaRPr lang="de-DE" sz="1200" dirty="0" smtClean="0"/>
          </a:p>
          <a:p>
            <a:r>
              <a:rPr lang="de-DE" sz="1200" dirty="0" smtClean="0"/>
              <a:t>Was macht eine SPA aus</a:t>
            </a:r>
          </a:p>
          <a:p>
            <a:r>
              <a:rPr lang="de-DE" sz="1200" dirty="0"/>
              <a:t>	</a:t>
            </a:r>
            <a:r>
              <a:rPr lang="de-DE" sz="1200" dirty="0" smtClean="0"/>
              <a:t>Läuft auf dem Client</a:t>
            </a:r>
          </a:p>
          <a:p>
            <a:r>
              <a:rPr lang="de-DE" sz="1200" dirty="0"/>
              <a:t>	</a:t>
            </a:r>
            <a:r>
              <a:rPr lang="de-DE" sz="1200" dirty="0" smtClean="0"/>
              <a:t>In JavaScript programmiert</a:t>
            </a:r>
          </a:p>
          <a:p>
            <a:r>
              <a:rPr lang="de-DE" sz="1200" dirty="0"/>
              <a:t>	</a:t>
            </a:r>
            <a:r>
              <a:rPr lang="de-DE" sz="1200" dirty="0" smtClean="0"/>
              <a:t>Logik ist "first-class </a:t>
            </a:r>
            <a:r>
              <a:rPr lang="de-DE" sz="1200" dirty="0" err="1" smtClean="0"/>
              <a:t>citizen</a:t>
            </a:r>
            <a:r>
              <a:rPr lang="de-DE" sz="1200" dirty="0" smtClean="0"/>
              <a:t>" und nicht mehr "</a:t>
            </a:r>
            <a:r>
              <a:rPr lang="de-DE" sz="1200" dirty="0" err="1" smtClean="0"/>
              <a:t>rangeflanscht</a:t>
            </a:r>
            <a:r>
              <a:rPr lang="de-DE" sz="1200" dirty="0" smtClean="0"/>
              <a:t>"</a:t>
            </a:r>
          </a:p>
          <a:p>
            <a:r>
              <a:rPr lang="de-DE" sz="1200" dirty="0"/>
              <a:t>	</a:t>
            </a:r>
            <a:r>
              <a:rPr lang="de-DE" sz="1200" dirty="0" smtClean="0"/>
              <a:t>Komponenten!</a:t>
            </a:r>
          </a:p>
          <a:p>
            <a:r>
              <a:rPr lang="de-DE" sz="1200" dirty="0" err="1" smtClean="0"/>
              <a:t>React</a:t>
            </a:r>
            <a:endParaRPr lang="de-DE" sz="1200" dirty="0" smtClean="0"/>
          </a:p>
          <a:p>
            <a:r>
              <a:rPr lang="de-DE" sz="1200" dirty="0"/>
              <a:t>	</a:t>
            </a:r>
            <a:r>
              <a:rPr lang="de-DE" sz="1200" dirty="0" smtClean="0"/>
              <a:t>JSX</a:t>
            </a:r>
          </a:p>
          <a:p>
            <a:r>
              <a:rPr lang="de-DE" sz="1200" dirty="0"/>
              <a:t>	</a:t>
            </a:r>
            <a:r>
              <a:rPr lang="de-DE" sz="1200" dirty="0" smtClean="0"/>
              <a:t>Funktionskomponenten</a:t>
            </a:r>
          </a:p>
          <a:p>
            <a:r>
              <a:rPr lang="de-DE" sz="1200" dirty="0"/>
              <a:t>	</a:t>
            </a:r>
            <a:r>
              <a:rPr lang="de-DE" sz="1200" dirty="0" smtClean="0"/>
              <a:t>Klassen</a:t>
            </a:r>
          </a:p>
          <a:p>
            <a:r>
              <a:rPr lang="de-DE" sz="1200" dirty="0"/>
              <a:t>	</a:t>
            </a:r>
            <a:r>
              <a:rPr lang="de-DE" sz="1200" dirty="0" smtClean="0"/>
              <a:t>keine große Unterscheidung zwischen </a:t>
            </a:r>
            <a:r>
              <a:rPr lang="de-DE" sz="1200" dirty="0" err="1" smtClean="0"/>
              <a:t>Props</a:t>
            </a:r>
            <a:r>
              <a:rPr lang="de-DE" sz="1200" dirty="0" smtClean="0"/>
              <a:t> und State</a:t>
            </a:r>
          </a:p>
          <a:p>
            <a:r>
              <a:rPr lang="de-DE" sz="1200" dirty="0" smtClean="0"/>
              <a:t>Architektur 1: Smart und </a:t>
            </a:r>
            <a:r>
              <a:rPr lang="de-DE" sz="1200" dirty="0" err="1" smtClean="0"/>
              <a:t>Dumb</a:t>
            </a:r>
            <a:r>
              <a:rPr lang="de-DE" sz="1200" dirty="0" smtClean="0"/>
              <a:t> Components</a:t>
            </a:r>
          </a:p>
          <a:p>
            <a:r>
              <a:rPr lang="de-DE" sz="1200" dirty="0" smtClean="0"/>
              <a:t>Externes State Management</a:t>
            </a:r>
          </a:p>
          <a:p>
            <a:r>
              <a:rPr lang="de-DE" sz="1200" dirty="0"/>
              <a:t>	</a:t>
            </a:r>
            <a:r>
              <a:rPr lang="de-DE" sz="1200" dirty="0" smtClean="0"/>
              <a:t>Kurze Demo </a:t>
            </a:r>
            <a:r>
              <a:rPr lang="de-DE" sz="1200" dirty="0" err="1" smtClean="0"/>
              <a:t>Redux</a:t>
            </a:r>
            <a:r>
              <a:rPr lang="de-DE" sz="1200" dirty="0" smtClean="0"/>
              <a:t> </a:t>
            </a:r>
            <a:r>
              <a:rPr lang="de-DE" sz="1200" dirty="0" err="1" smtClean="0"/>
              <a:t>DevTools</a:t>
            </a:r>
            <a:r>
              <a:rPr lang="de-DE" sz="1200" dirty="0" smtClean="0"/>
              <a:t> muss sein</a:t>
            </a:r>
          </a:p>
          <a:p>
            <a:r>
              <a:rPr lang="de-DE" sz="1200" dirty="0"/>
              <a:t>	</a:t>
            </a:r>
            <a:r>
              <a:rPr lang="de-DE" sz="1200" dirty="0" smtClean="0"/>
              <a:t>Eventuell nur sehr abstrakt:</a:t>
            </a:r>
          </a:p>
          <a:p>
            <a:r>
              <a:rPr lang="de-DE" sz="1200" dirty="0"/>
              <a:t>	</a:t>
            </a:r>
            <a:r>
              <a:rPr lang="de-DE" sz="1200" dirty="0" smtClean="0"/>
              <a:t>	Uni-</a:t>
            </a:r>
            <a:r>
              <a:rPr lang="de-DE" sz="1200" dirty="0" err="1" smtClean="0"/>
              <a:t>Directional</a:t>
            </a:r>
            <a:r>
              <a:rPr lang="de-DE" sz="1200" dirty="0" smtClean="0"/>
              <a:t> </a:t>
            </a:r>
            <a:r>
              <a:rPr lang="de-DE" sz="1200" dirty="0" err="1" smtClean="0"/>
              <a:t>Dataflow</a:t>
            </a:r>
            <a:r>
              <a:rPr lang="de-DE" sz="1200" dirty="0" smtClean="0"/>
              <a:t> als zentrales Element</a:t>
            </a:r>
          </a:p>
          <a:p>
            <a:r>
              <a:rPr lang="de-DE" sz="1200" dirty="0"/>
              <a:t>	</a:t>
            </a:r>
            <a:r>
              <a:rPr lang="de-DE" sz="1200" dirty="0" smtClean="0"/>
              <a:t>	Store als zentrale Datenbank</a:t>
            </a:r>
          </a:p>
          <a:p>
            <a:r>
              <a:rPr lang="de-DE" sz="1200" dirty="0"/>
              <a:t>	</a:t>
            </a:r>
            <a:r>
              <a:rPr lang="de-DE" sz="1200" dirty="0" smtClean="0"/>
              <a:t>	Actions</a:t>
            </a:r>
          </a:p>
          <a:p>
            <a:r>
              <a:rPr lang="de-DE" sz="1200" dirty="0"/>
              <a:t>	</a:t>
            </a:r>
            <a:r>
              <a:rPr lang="de-DE" sz="1200" dirty="0" smtClean="0"/>
              <a:t>	</a:t>
            </a:r>
            <a:r>
              <a:rPr lang="de-DE" sz="1200" dirty="0" err="1" smtClean="0"/>
              <a:t>Reducers</a:t>
            </a:r>
            <a:r>
              <a:rPr lang="de-DE" sz="1200" dirty="0" smtClean="0"/>
              <a:t> als "ein Stück Code", der auf Actions reagiert und neuen State liefert</a:t>
            </a:r>
          </a:p>
          <a:p>
            <a:r>
              <a:rPr lang="de-DE" sz="1200" dirty="0"/>
              <a:t>	</a:t>
            </a:r>
            <a:r>
              <a:rPr lang="de-DE" sz="1200" dirty="0" smtClean="0"/>
              <a:t>Problem: Wartbarkeit / Architektur</a:t>
            </a:r>
          </a:p>
          <a:p>
            <a:r>
              <a:rPr lang="de-DE" sz="1200" dirty="0"/>
              <a:t>	</a:t>
            </a:r>
            <a:r>
              <a:rPr lang="de-DE" sz="1200" dirty="0" smtClean="0"/>
              <a:t>Problem: Wechseln des </a:t>
            </a:r>
            <a:r>
              <a:rPr lang="de-DE" sz="1200" dirty="0" err="1" smtClean="0"/>
              <a:t>Uis</a:t>
            </a:r>
            <a:r>
              <a:rPr lang="de-DE" sz="1200" dirty="0" smtClean="0"/>
              <a:t>-Frameworks ("alle zwei </a:t>
            </a:r>
            <a:r>
              <a:rPr lang="de-DE" sz="1200" dirty="0" err="1" smtClean="0"/>
              <a:t>wochen</a:t>
            </a:r>
            <a:r>
              <a:rPr lang="de-DE" sz="1200" dirty="0" smtClean="0"/>
              <a:t> gibt es was neues")</a:t>
            </a:r>
          </a:p>
          <a:p>
            <a:r>
              <a:rPr lang="de-DE" sz="1200" dirty="0"/>
              <a:t>	</a:t>
            </a:r>
            <a:r>
              <a:rPr lang="de-DE" sz="1200" dirty="0" smtClean="0"/>
              <a:t>Logik wandert aus der UI</a:t>
            </a:r>
          </a:p>
          <a:p>
            <a:r>
              <a:rPr lang="de-DE" sz="1200" dirty="0"/>
              <a:t>	</a:t>
            </a:r>
            <a:r>
              <a:rPr lang="de-DE" sz="1200" dirty="0" err="1" smtClean="0"/>
              <a:t>Reducer</a:t>
            </a:r>
            <a:r>
              <a:rPr lang="de-DE" sz="1200" dirty="0" smtClean="0"/>
              <a:t> ausschließlich fachlich</a:t>
            </a:r>
          </a:p>
          <a:p>
            <a:r>
              <a:rPr lang="de-DE" sz="1200" dirty="0"/>
              <a:t>	</a:t>
            </a:r>
            <a:r>
              <a:rPr lang="de-DE" sz="1200" dirty="0" smtClean="0"/>
              <a:t>Keine Abhängigkeit auf konkretes UI Framework</a:t>
            </a:r>
          </a:p>
          <a:p>
            <a:r>
              <a:rPr lang="de-DE" sz="1200" dirty="0"/>
              <a:t>	</a:t>
            </a:r>
            <a:r>
              <a:rPr lang="de-DE" sz="1200" dirty="0" smtClean="0"/>
              <a:t>Architektur-Idee und </a:t>
            </a:r>
            <a:r>
              <a:rPr lang="mr-IN" sz="1200" dirty="0" smtClean="0"/>
              <a:t>–</a:t>
            </a:r>
            <a:r>
              <a:rPr lang="de-DE" sz="1200" dirty="0" smtClean="0"/>
              <a:t>Framework</a:t>
            </a:r>
          </a:p>
          <a:p>
            <a:endParaRPr lang="de-DE" sz="1200" dirty="0" smtClean="0"/>
          </a:p>
          <a:p>
            <a:r>
              <a:rPr lang="de-DE" sz="1200" dirty="0" smtClean="0"/>
              <a:t>These: Back-Button geht nicht</a:t>
            </a:r>
          </a:p>
          <a:p>
            <a:r>
              <a:rPr lang="de-DE" sz="1200" dirty="0"/>
              <a:t>	</a:t>
            </a:r>
            <a:r>
              <a:rPr lang="de-DE" sz="1200" dirty="0" smtClean="0"/>
              <a:t>Eventuell zum Schluss als "Zugabe"</a:t>
            </a:r>
          </a:p>
          <a:p>
            <a:r>
              <a:rPr lang="de-DE" sz="1200" dirty="0"/>
              <a:t>	</a:t>
            </a:r>
            <a:r>
              <a:rPr lang="de-DE" sz="1200" dirty="0" smtClean="0"/>
              <a:t>Beispiel: </a:t>
            </a:r>
            <a:r>
              <a:rPr lang="de-DE" sz="1200" dirty="0" err="1" smtClean="0"/>
              <a:t>React</a:t>
            </a:r>
            <a:r>
              <a:rPr lang="de-DE" sz="1200" dirty="0" smtClean="0"/>
              <a:t> Router</a:t>
            </a:r>
          </a:p>
          <a:p>
            <a:r>
              <a:rPr lang="de-DE" sz="1200" dirty="0" smtClean="0"/>
              <a:t>Modularisierung (Streichkandidat)</a:t>
            </a:r>
          </a:p>
          <a:p>
            <a:r>
              <a:rPr lang="de-DE" sz="1200" dirty="0"/>
              <a:t>	</a:t>
            </a:r>
            <a:r>
              <a:rPr lang="de-DE" sz="1200" dirty="0" smtClean="0"/>
              <a:t>diverse Strategien</a:t>
            </a:r>
          </a:p>
          <a:p>
            <a:r>
              <a:rPr lang="de-DE" sz="1200" dirty="0" smtClean="0"/>
              <a:t>PAUSE </a:t>
            </a:r>
          </a:p>
          <a:p>
            <a:r>
              <a:rPr lang="de-DE" sz="1200" dirty="0" smtClean="0"/>
              <a:t>Problem: Wartbarkeit, Langlebigkeit</a:t>
            </a:r>
          </a:p>
          <a:p>
            <a:r>
              <a:rPr lang="de-DE" sz="1200" dirty="0"/>
              <a:t>	</a:t>
            </a:r>
            <a:r>
              <a:rPr lang="de-DE" sz="1200" dirty="0" smtClean="0"/>
              <a:t>Java/C# Entwickler sind Typen gewohnt</a:t>
            </a:r>
          </a:p>
          <a:p>
            <a:r>
              <a:rPr lang="de-DE" sz="1200" dirty="0"/>
              <a:t>	</a:t>
            </a:r>
            <a:r>
              <a:rPr lang="de-DE" sz="1200" dirty="0" err="1" smtClean="0"/>
              <a:t>TypeScript</a:t>
            </a:r>
            <a:r>
              <a:rPr lang="de-DE" sz="1200" dirty="0" smtClean="0"/>
              <a:t> (Live </a:t>
            </a:r>
            <a:r>
              <a:rPr lang="de-DE" sz="1200" dirty="0" err="1" smtClean="0"/>
              <a:t>Coding</a:t>
            </a:r>
            <a:r>
              <a:rPr lang="de-DE" sz="1200" dirty="0" smtClean="0"/>
              <a:t>)</a:t>
            </a:r>
          </a:p>
          <a:p>
            <a:r>
              <a:rPr lang="de-DE" sz="1200" dirty="0" smtClean="0"/>
              <a:t>Problem: Testbarkeit (Streichkandidat)</a:t>
            </a:r>
          </a:p>
          <a:p>
            <a:r>
              <a:rPr lang="de-DE" sz="1200" dirty="0"/>
              <a:t>	</a:t>
            </a:r>
            <a:r>
              <a:rPr lang="de-DE" sz="1200" dirty="0" smtClean="0"/>
              <a:t>Testen ohne Browser, geht das überhaupt?</a:t>
            </a:r>
          </a:p>
          <a:p>
            <a:r>
              <a:rPr lang="de-DE" sz="1200" dirty="0"/>
              <a:t>	</a:t>
            </a:r>
            <a:r>
              <a:rPr lang="de-DE" sz="1200" dirty="0" err="1" smtClean="0"/>
              <a:t>Jest</a:t>
            </a:r>
            <a:endParaRPr lang="de-DE" sz="1200" dirty="0" smtClean="0"/>
          </a:p>
          <a:p>
            <a:endParaRPr lang="de-DE" sz="1200" dirty="0"/>
          </a:p>
        </p:txBody>
      </p:sp>
      <p:sp>
        <p:nvSpPr>
          <p:cNvPr id="4" name="Textfeld 3"/>
          <p:cNvSpPr txBox="1"/>
          <p:nvPr/>
        </p:nvSpPr>
        <p:spPr>
          <a:xfrm>
            <a:off x="-2356834" y="1236372"/>
            <a:ext cx="2240924" cy="923330"/>
          </a:xfrm>
          <a:prstGeom prst="rect">
            <a:avLst/>
          </a:prstGeom>
          <a:noFill/>
        </p:spPr>
        <p:txBody>
          <a:bodyPr wrap="square" rtlCol="0">
            <a:spAutoFit/>
          </a:bodyPr>
          <a:lstStyle/>
          <a:p>
            <a:r>
              <a:rPr lang="de-DE" dirty="0" smtClean="0"/>
              <a:t>Teil 1: 45 Minuten</a:t>
            </a:r>
          </a:p>
          <a:p>
            <a:r>
              <a:rPr lang="de-DE" dirty="0" smtClean="0"/>
              <a:t>Teil 2: 25 Minuten</a:t>
            </a:r>
          </a:p>
          <a:p>
            <a:endParaRPr lang="de-DE" dirty="0"/>
          </a:p>
        </p:txBody>
      </p:sp>
      <p:sp>
        <p:nvSpPr>
          <p:cNvPr id="5" name="Textfeld 4"/>
          <p:cNvSpPr txBox="1"/>
          <p:nvPr/>
        </p:nvSpPr>
        <p:spPr>
          <a:xfrm>
            <a:off x="-2163651" y="3116687"/>
            <a:ext cx="2163651" cy="1477328"/>
          </a:xfrm>
          <a:prstGeom prst="rect">
            <a:avLst/>
          </a:prstGeom>
          <a:noFill/>
        </p:spPr>
        <p:txBody>
          <a:bodyPr wrap="square" rtlCol="0">
            <a:spAutoFit/>
          </a:bodyPr>
          <a:lstStyle/>
          <a:p>
            <a:r>
              <a:rPr lang="de-DE" dirty="0" smtClean="0"/>
              <a:t>3 SPA Beispiele:</a:t>
            </a:r>
          </a:p>
          <a:p>
            <a:endParaRPr lang="de-DE" dirty="0"/>
          </a:p>
          <a:p>
            <a:pPr marL="342900" indent="-342900">
              <a:buAutoNum type="arabicPeriod"/>
            </a:pPr>
            <a:r>
              <a:rPr lang="de-DE" dirty="0" smtClean="0"/>
              <a:t>?</a:t>
            </a:r>
          </a:p>
          <a:p>
            <a:pPr marL="342900" indent="-342900">
              <a:buAutoNum type="arabicPeriod"/>
            </a:pPr>
            <a:r>
              <a:rPr lang="de-DE" dirty="0" err="1" smtClean="0"/>
              <a:t>Spotify</a:t>
            </a:r>
            <a:endParaRPr lang="de-DE" dirty="0" smtClean="0"/>
          </a:p>
          <a:p>
            <a:pPr marL="342900" indent="-342900">
              <a:buAutoNum type="arabicPeriod"/>
            </a:pPr>
            <a:r>
              <a:rPr lang="de-DE" dirty="0" err="1" smtClean="0"/>
              <a:t>Figma</a:t>
            </a:r>
            <a:endParaRPr lang="de-DE" dirty="0"/>
          </a:p>
        </p:txBody>
      </p:sp>
    </p:spTree>
    <p:extLst>
      <p:ext uri="{BB962C8B-B14F-4D97-AF65-F5344CB8AC3E}">
        <p14:creationId xmlns:p14="http://schemas.microsoft.com/office/powerpoint/2010/main" val="938076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Unser Beispiel </a:t>
            </a:r>
            <a:r>
              <a:rPr lang="mr-IN" spc="100" dirty="0" smtClean="0"/>
              <a:t>–</a:t>
            </a:r>
            <a:r>
              <a:rPr lang="de-DE" spc="100" dirty="0" smtClean="0"/>
              <a:t> Die </a:t>
            </a:r>
            <a:r>
              <a:rPr lang="de-DE" spc="100" dirty="0" err="1" smtClean="0"/>
              <a:t>Greeting</a:t>
            </a:r>
            <a:r>
              <a:rPr lang="de-DE" spc="100" dirty="0" smtClean="0"/>
              <a:t> App</a:t>
            </a:r>
            <a:endParaRPr lang="de-DE" spc="100" dirty="0"/>
          </a:p>
        </p:txBody>
      </p:sp>
      <p:pic>
        <p:nvPicPr>
          <p:cNvPr id="5" name="Bild 4"/>
          <p:cNvPicPr>
            <a:picLocks noChangeAspect="1"/>
          </p:cNvPicPr>
          <p:nvPr/>
        </p:nvPicPr>
        <p:blipFill>
          <a:blip r:embed="rId3"/>
          <a:stretch>
            <a:fillRect/>
          </a:stretch>
        </p:blipFill>
        <p:spPr>
          <a:xfrm>
            <a:off x="223114" y="296212"/>
            <a:ext cx="9459772" cy="5484095"/>
          </a:xfrm>
          <a:prstGeom prst="rect">
            <a:avLst/>
          </a:prstGeom>
        </p:spPr>
      </p:pic>
    </p:spTree>
    <p:extLst>
      <p:ext uri="{BB962C8B-B14F-4D97-AF65-F5344CB8AC3E}">
        <p14:creationId xmlns:p14="http://schemas.microsoft.com/office/powerpoint/2010/main" val="121595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Separation </a:t>
            </a:r>
            <a:r>
              <a:rPr lang="de-DE" dirty="0" err="1" smtClean="0"/>
              <a:t>of</a:t>
            </a:r>
            <a:r>
              <a:rPr lang="de-DE" dirty="0" smtClean="0"/>
              <a:t> </a:t>
            </a:r>
            <a:r>
              <a:rPr lang="de-DE" dirty="0" err="1"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Komponenten in </a:t>
            </a:r>
            <a:r>
              <a:rPr lang="de-DE" sz="3900" b="1" dirty="0" err="1" smtClean="0">
                <a:solidFill>
                  <a:srgbClr val="EF7D1D"/>
                </a:solidFill>
                <a:latin typeface="Source Sans Pro Semibold" charset="0"/>
                <a:ea typeface="Source Sans Pro Semibold" charset="0"/>
                <a:cs typeface="Source Sans Pro Semibold" charset="0"/>
              </a:rPr>
              <a:t>React</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a:blip r:embed="rId3"/>
          <a:stretch>
            <a:fillRect/>
          </a:stretch>
        </p:blipFill>
        <p:spPr>
          <a:xfrm>
            <a:off x="752429" y="1893195"/>
            <a:ext cx="81106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
        <p:nvSpPr>
          <p:cNvPr id="10" name="Rechteck 9"/>
          <p:cNvSpPr/>
          <p:nvPr/>
        </p:nvSpPr>
        <p:spPr>
          <a:xfrm>
            <a:off x="595004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Aufteilung </a:t>
            </a:r>
            <a:r>
              <a:rPr lang="de-DE" sz="1600" smtClean="0">
                <a:solidFill>
                  <a:srgbClr val="36544F"/>
                </a:solidFill>
                <a:latin typeface="Source Sans Pro Semibold" charset="0"/>
                <a:ea typeface="Source Sans Pro Semibold" charset="0"/>
                <a:cs typeface="Source Sans Pro Semibold" charset="0"/>
              </a:rPr>
              <a:t>in Komponenten</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2253608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Greeting</a:t>
            </a:r>
            <a:r>
              <a:rPr lang="de-DE" dirty="0" smtClean="0"/>
              <a:t> App: Komponenten</a:t>
            </a:r>
            <a:endParaRPr lang="de-DE" dirty="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15" y="528299"/>
            <a:ext cx="8537771" cy="4996737"/>
          </a:xfrm>
          <a:prstGeom prst="rect">
            <a:avLst/>
          </a:prstGeom>
        </p:spPr>
      </p:pic>
    </p:spTree>
    <p:extLst>
      <p:ext uri="{BB962C8B-B14F-4D97-AF65-F5344CB8AC3E}">
        <p14:creationId xmlns:p14="http://schemas.microsoft.com/office/powerpoint/2010/main" val="128921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einfache </a:t>
            </a:r>
            <a:r>
              <a:rPr lang="de-DE" dirty="0" err="1" smtClean="0"/>
              <a:t>React</a:t>
            </a:r>
            <a:r>
              <a:rPr lang="de-DE" dirty="0" smtClean="0"/>
              <a:t> Komponente</a:t>
            </a:r>
            <a:endParaRPr lang="de-DE" dirty="0"/>
          </a:p>
        </p:txBody>
      </p:sp>
      <p:sp>
        <p:nvSpPr>
          <p:cNvPr id="7" name="Rechteck 6"/>
          <p:cNvSpPr/>
          <p:nvPr/>
        </p:nvSpPr>
        <p:spPr>
          <a:xfrm>
            <a:off x="103155" y="2680725"/>
            <a:ext cx="2442687" cy="369332"/>
          </a:xfrm>
          <a:prstGeom prst="rect">
            <a:avLst/>
          </a:prstGeom>
        </p:spPr>
        <p:txBody>
          <a:bodyPr wrap="square">
            <a:spAutoFit/>
          </a:bodyPr>
          <a:lstStyle/>
          <a:p>
            <a:r>
              <a:rPr lang="de-DE" b="1" dirty="0" smtClean="0">
                <a:solidFill>
                  <a:srgbClr val="025249"/>
                </a:solidFill>
                <a:latin typeface="Source Sans Pro Semibold" charset="0"/>
                <a:ea typeface="Source Sans Pro Semibold" charset="0"/>
                <a:cs typeface="Source Sans Pro Semibold" charset="0"/>
              </a:rPr>
              <a:t>Implementierung</a:t>
            </a:r>
            <a:endParaRPr lang="de-DE" b="1" dirty="0">
              <a:solidFill>
                <a:srgbClr val="025249"/>
              </a:solidFill>
              <a:latin typeface="Source Sans Pro Semibold" charset="0"/>
              <a:ea typeface="Source Sans Pro Semibold" charset="0"/>
              <a:cs typeface="Source Sans Pro Semibold" charset="0"/>
            </a:endParaRP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smtClean="0">
                <a:solidFill>
                  <a:srgbClr val="025249"/>
                </a:solidFill>
                <a:latin typeface="Source Sans Pro Semibold" charset="0"/>
                <a:ea typeface="Source Sans Pro Semibold" charset="0"/>
                <a:cs typeface="Source Sans Pro Semibold" charset="0"/>
              </a:rPr>
              <a:t>"Counter"</a:t>
            </a:r>
            <a:endParaRPr lang="de-DE" b="1" dirty="0">
              <a:solidFill>
                <a:srgbClr val="025249"/>
              </a:solidFill>
              <a:latin typeface="Source Sans Pro Semibold" charset="0"/>
              <a:ea typeface="Source Sans Pro Semibold" charset="0"/>
              <a:cs typeface="Source Sans Pro Semibold" charset="0"/>
            </a:endParaRPr>
          </a:p>
        </p:txBody>
      </p:sp>
      <p:pic>
        <p:nvPicPr>
          <p:cNvPr id="3" name="Bild 2"/>
          <p:cNvPicPr>
            <a:picLocks noChangeAspect="1"/>
          </p:cNvPicPr>
          <p:nvPr/>
        </p:nvPicPr>
        <p:blipFill>
          <a:blip r:embed="rId2"/>
          <a:stretch>
            <a:fillRect/>
          </a:stretch>
        </p:blipFill>
        <p:spPr>
          <a:xfrm>
            <a:off x="2987406" y="1703729"/>
            <a:ext cx="3365692" cy="462241"/>
          </a:xfrm>
          <a:prstGeom prst="rect">
            <a:avLst/>
          </a:prstGeom>
        </p:spPr>
      </p:pic>
      <p:sp>
        <p:nvSpPr>
          <p:cNvPr id="10" name="Rechteck 9"/>
          <p:cNvSpPr/>
          <p:nvPr/>
        </p:nvSpPr>
        <p:spPr>
          <a:xfrm>
            <a:off x="103155" y="5504126"/>
            <a:ext cx="2442687" cy="369332"/>
          </a:xfrm>
          <a:prstGeom prst="rect">
            <a:avLst/>
          </a:prstGeom>
        </p:spPr>
        <p:txBody>
          <a:bodyPr wrap="square">
            <a:spAutoFit/>
          </a:bodyPr>
          <a:lstStyle/>
          <a:p>
            <a:r>
              <a:rPr lang="de-DE" b="1" dirty="0" smtClean="0">
                <a:solidFill>
                  <a:srgbClr val="025249"/>
                </a:solidFill>
                <a:latin typeface="Source Sans Pro Semibold" charset="0"/>
                <a:ea typeface="Source Sans Pro Semibold" charset="0"/>
                <a:cs typeface="Source Sans Pro Semibold" charset="0"/>
              </a:rPr>
              <a:t>Verwendung</a:t>
            </a:r>
            <a:endParaRPr lang="de-DE" b="1" dirty="0">
              <a:solidFill>
                <a:srgbClr val="025249"/>
              </a:solidFill>
              <a:latin typeface="Source Sans Pro Semibold" charset="0"/>
              <a:ea typeface="Source Sans Pro Semibold" charset="0"/>
              <a:cs typeface="Source Sans Pro Semibold" charset="0"/>
            </a:endParaRPr>
          </a:p>
        </p:txBody>
      </p:sp>
      <p:sp>
        <p:nvSpPr>
          <p:cNvPr id="6" name="Rechteck 5"/>
          <p:cNvSpPr/>
          <p:nvPr/>
        </p:nvSpPr>
        <p:spPr>
          <a:xfrm>
            <a:off x="1545280" y="3195802"/>
            <a:ext cx="8045956" cy="1754326"/>
          </a:xfrm>
          <a:prstGeom prst="rect">
            <a:avLst/>
          </a:prstGeom>
        </p:spPr>
        <p:txBody>
          <a:bodyPr wrap="square">
            <a:spAutoFit/>
          </a:bodyPr>
          <a:lstStyle/>
          <a:p>
            <a:r>
              <a:rPr lang="de-DE" dirty="0" err="1" smtClean="0">
                <a:solidFill>
                  <a:srgbClr val="7B1FA2"/>
                </a:solidFill>
                <a:latin typeface="Source Code Pro" charset="0"/>
                <a:ea typeface="Source Code Pro" charset="0"/>
                <a:cs typeface="Source Code Pro" charset="0"/>
              </a:rPr>
              <a:t>function</a:t>
            </a:r>
            <a:r>
              <a:rPr lang="de-DE" dirty="0" smtClean="0">
                <a:solidFill>
                  <a:srgbClr val="1A1A1A"/>
                </a:solidFill>
                <a:latin typeface="Source Code Pro" charset="0"/>
                <a:ea typeface="Source Code Pro" charset="0"/>
                <a:cs typeface="Source Code Pro" charset="0"/>
              </a:rPr>
              <a:t> </a:t>
            </a:r>
            <a:r>
              <a:rPr lang="de-DE" dirty="0">
                <a:solidFill>
                  <a:srgbClr val="3F831E"/>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filtered</a:t>
            </a:r>
            <a:r>
              <a:rPr lang="de-DE" dirty="0">
                <a:solidFill>
                  <a:srgbClr val="1A1A1A"/>
                </a:solidFill>
                <a:latin typeface="Source Code Pro" charset="0"/>
                <a:ea typeface="Source Code Pro" charset="0"/>
                <a:cs typeface="Source Code Pro" charset="0"/>
              </a:rPr>
              <a:t>, </a:t>
            </a:r>
            <a:r>
              <a:rPr lang="de-DE" dirty="0">
                <a:solidFill>
                  <a:srgbClr val="398BC9"/>
                </a:solidFill>
                <a:latin typeface="Source Code Pro" charset="0"/>
                <a:ea typeface="Source Code Pro" charset="0"/>
                <a:cs typeface="Source Code Pro" charset="0"/>
              </a:rPr>
              <a:t>total</a:t>
            </a:r>
            <a:r>
              <a:rPr lang="de-DE" dirty="0">
                <a:solidFill>
                  <a:srgbClr val="1A1A1A"/>
                </a:solidFill>
                <a:latin typeface="Source Code Pro" charset="0"/>
                <a:ea typeface="Source Code Pro" charset="0"/>
                <a:cs typeface="Source Code Pro" charset="0"/>
              </a:rPr>
              <a:t>}) {</a:t>
            </a:r>
          </a:p>
          <a:p>
            <a:r>
              <a:rPr lang="de-DE" dirty="0" smtClean="0">
                <a:solidFill>
                  <a:srgbClr val="7B1FA2"/>
                </a:solidFill>
                <a:latin typeface="Source Code Pro" charset="0"/>
                <a:ea typeface="Source Code Pro" charset="0"/>
                <a:cs typeface="Source Code Pro" charset="0"/>
              </a:rPr>
              <a:t>  </a:t>
            </a:r>
            <a:r>
              <a:rPr lang="de-DE" dirty="0" err="1" smtClean="0">
                <a:solidFill>
                  <a:srgbClr val="7B1FA2"/>
                </a:solidFill>
                <a:latin typeface="Source Code Pro" charset="0"/>
                <a:ea typeface="Source Code Pro" charset="0"/>
                <a:cs typeface="Source Code Pro" charset="0"/>
              </a:rPr>
              <a:t>return</a:t>
            </a:r>
            <a:r>
              <a:rPr lang="de-DE" dirty="0" smtClean="0">
                <a:solidFill>
                  <a:srgbClr val="1A1A1A"/>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filtered</a:t>
            </a:r>
            <a:r>
              <a:rPr lang="de-DE" dirty="0">
                <a:solidFill>
                  <a:srgbClr val="025249"/>
                </a:solidFill>
                <a:latin typeface="Source Code Pro" charset="0"/>
                <a:ea typeface="Source Code Pro" charset="0"/>
                <a:cs typeface="Source Code Pro" charset="0"/>
              </a:rPr>
              <a:t> </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 </a:t>
            </a:r>
            <a:r>
              <a:rPr lang="de-DE" dirty="0">
                <a:solidFill>
                  <a:srgbClr val="025249"/>
                </a:solidFill>
                <a:latin typeface="Source Code Pro" charset="0"/>
                <a:ea typeface="Source Code Pro" charset="0"/>
                <a:cs typeface="Source Code Pro" charset="0"/>
              </a:rPr>
              <a:t>total </a:t>
            </a:r>
            <a:r>
              <a:rPr lang="de-DE" dirty="0">
                <a:solidFill>
                  <a:srgbClr val="398BC9"/>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&lt;</a:t>
            </a:r>
            <a:r>
              <a:rPr lang="de-DE" dirty="0">
                <a:solidFill>
                  <a:srgbClr val="398BC9"/>
                </a:solidFill>
                <a:latin typeface="Source Code Pro" charset="0"/>
                <a:ea typeface="Source Code Pro" charset="0"/>
                <a:cs typeface="Source Code Pro" charset="0"/>
              </a:rPr>
              <a:t>div&gt;</a:t>
            </a:r>
            <a:r>
              <a:rPr lang="de-DE" dirty="0" err="1">
                <a:solidFill>
                  <a:srgbClr val="025249"/>
                </a:solidFill>
                <a:latin typeface="Source Code Pro" charset="0"/>
                <a:ea typeface="Source Code Pro" charset="0"/>
                <a:cs typeface="Source Code Pro" charset="0"/>
              </a:rPr>
              <a:t>Showing</a:t>
            </a:r>
            <a:r>
              <a:rPr lang="de-DE" dirty="0">
                <a:solidFill>
                  <a:srgbClr val="025249"/>
                </a:solidFill>
                <a:latin typeface="Source Code Pro" charset="0"/>
                <a:ea typeface="Source Code Pro" charset="0"/>
                <a:cs typeface="Source Code Pro" charset="0"/>
              </a:rPr>
              <a:t> all {total} </a:t>
            </a:r>
            <a:r>
              <a:rPr lang="de-DE" dirty="0" err="1">
                <a:solidFill>
                  <a:srgbClr val="025249"/>
                </a:solidFill>
                <a:latin typeface="Source Code Pro" charset="0"/>
                <a:ea typeface="Source Code Pro" charset="0"/>
                <a:cs typeface="Source Code Pro" charset="0"/>
              </a:rPr>
              <a:t>Greetings</a:t>
            </a:r>
            <a:r>
              <a:rPr lang="de-DE" dirty="0">
                <a:solidFill>
                  <a:srgbClr val="398BC9"/>
                </a:solidFill>
                <a:latin typeface="Source Code Pro" charset="0"/>
                <a:ea typeface="Source Code Pro" charset="0"/>
                <a:cs typeface="Source Code Pro" charset="0"/>
              </a:rPr>
              <a:t>&lt;/div&gt;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&lt;</a:t>
            </a:r>
            <a:r>
              <a:rPr lang="de-DE" dirty="0">
                <a:solidFill>
                  <a:srgbClr val="398BC9"/>
                </a:solidFill>
                <a:latin typeface="Source Code Pro" charset="0"/>
                <a:ea typeface="Source Code Pro" charset="0"/>
                <a:cs typeface="Source Code Pro" charset="0"/>
              </a:rPr>
              <a:t>div&gt;</a:t>
            </a:r>
            <a:r>
              <a:rPr lang="de-DE" dirty="0" err="1">
                <a:solidFill>
                  <a:srgbClr val="025249"/>
                </a:solidFill>
                <a:latin typeface="Source Code Pro" charset="0"/>
                <a:ea typeface="Source Code Pro" charset="0"/>
                <a:cs typeface="Source Code Pro" charset="0"/>
              </a:rPr>
              <a:t>Showing</a:t>
            </a:r>
            <a:r>
              <a:rPr lang="de-DE" dirty="0">
                <a:solidFill>
                  <a:srgbClr val="025249"/>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filtered</a:t>
            </a:r>
            <a:r>
              <a:rPr lang="de-DE" dirty="0">
                <a:solidFill>
                  <a:srgbClr val="025249"/>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of</a:t>
            </a:r>
            <a:r>
              <a:rPr lang="de-DE" dirty="0">
                <a:solidFill>
                  <a:srgbClr val="025249"/>
                </a:solidFill>
                <a:latin typeface="Source Code Pro" charset="0"/>
                <a:ea typeface="Source Code Pro" charset="0"/>
                <a:cs typeface="Source Code Pro" charset="0"/>
              </a:rPr>
              <a:t> {total} </a:t>
            </a:r>
            <a:r>
              <a:rPr lang="de-DE" dirty="0" err="1">
                <a:solidFill>
                  <a:srgbClr val="025249"/>
                </a:solidFill>
                <a:latin typeface="Source Code Pro" charset="0"/>
                <a:ea typeface="Source Code Pro" charset="0"/>
                <a:cs typeface="Source Code Pro" charset="0"/>
              </a:rPr>
              <a:t>Greetings</a:t>
            </a:r>
            <a:r>
              <a:rPr lang="de-DE" dirty="0">
                <a:solidFill>
                  <a:srgbClr val="398BC9"/>
                </a:solidFill>
                <a:latin typeface="Source Code Pro" charset="0"/>
                <a:ea typeface="Source Code Pro" charset="0"/>
                <a:cs typeface="Source Code Pro" charset="0"/>
              </a:rPr>
              <a:t>&lt;/div&gt;</a:t>
            </a:r>
            <a:endParaRPr lang="de-DE" dirty="0">
              <a:solidFill>
                <a:srgbClr val="1A1A1A"/>
              </a:solidFill>
              <a:latin typeface="Source Code Pro" charset="0"/>
              <a:ea typeface="Source Code Pro" charset="0"/>
              <a:cs typeface="Source Code Pro" charset="0"/>
            </a:endParaRPr>
          </a:p>
          <a:p>
            <a:r>
              <a:rPr lang="de-DE" dirty="0" smtClean="0">
                <a:solidFill>
                  <a:srgbClr val="1A1A1A"/>
                </a:solidFill>
                <a:latin typeface="Source Code Pro" charset="0"/>
                <a:ea typeface="Source Code Pro" charset="0"/>
                <a:cs typeface="Source Code Pro" charset="0"/>
              </a:rPr>
              <a:t>}</a:t>
            </a:r>
            <a:endParaRPr lang="de-DE" b="0" dirty="0">
              <a:solidFill>
                <a:srgbClr val="1A1A1A"/>
              </a:solidFill>
              <a:effectLst/>
              <a:latin typeface="Source Code Pro" charset="0"/>
              <a:ea typeface="Source Code Pro" charset="0"/>
              <a:cs typeface="Source Code Pro" charset="0"/>
            </a:endParaRPr>
          </a:p>
        </p:txBody>
      </p:sp>
      <p:sp>
        <p:nvSpPr>
          <p:cNvPr id="11" name="Rechteck 10"/>
          <p:cNvSpPr/>
          <p:nvPr/>
        </p:nvSpPr>
        <p:spPr>
          <a:xfrm>
            <a:off x="1545279" y="6057505"/>
            <a:ext cx="6014619" cy="369332"/>
          </a:xfrm>
          <a:prstGeom prst="rect">
            <a:avLst/>
          </a:prstGeom>
        </p:spPr>
        <p:txBody>
          <a:bodyPr wrap="square">
            <a:spAutoFit/>
          </a:bodyPr>
          <a:lstStyle/>
          <a:p>
            <a:r>
              <a:rPr lang="de-DE" dirty="0">
                <a:solidFill>
                  <a:srgbClr val="398BC9"/>
                </a:solidFill>
                <a:latin typeface="Source Code Pro" charset="0"/>
                <a:ea typeface="Source Code Pro" charset="0"/>
                <a:cs typeface="Source Code Pro" charset="0"/>
              </a:rPr>
              <a:t>&lt;</a:t>
            </a:r>
            <a:r>
              <a:rPr lang="de-DE" dirty="0">
                <a:solidFill>
                  <a:srgbClr val="4E94CE"/>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 </a:t>
            </a:r>
            <a:r>
              <a:rPr lang="de-DE" dirty="0" err="1">
                <a:solidFill>
                  <a:srgbClr val="AF33A6"/>
                </a:solidFill>
                <a:latin typeface="Source Code Pro" charset="0"/>
                <a:ea typeface="Source Code Pro" charset="0"/>
                <a:cs typeface="Source Code Pro" charset="0"/>
              </a:rPr>
              <a:t>filtered</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r>
              <a:rPr lang="de-DE" dirty="0">
                <a:solidFill>
                  <a:srgbClr val="398BC9"/>
                </a:solidFill>
                <a:latin typeface="Source Code Pro" charset="0"/>
                <a:ea typeface="Source Code Pro" charset="0"/>
                <a:cs typeface="Source Code Pro" charset="0"/>
              </a:rPr>
              <a:t>3</a:t>
            </a:r>
            <a:r>
              <a:rPr lang="de-DE" dirty="0">
                <a:solidFill>
                  <a:srgbClr val="1A1A1A"/>
                </a:solidFill>
                <a:latin typeface="Source Code Pro" charset="0"/>
                <a:ea typeface="Source Code Pro" charset="0"/>
                <a:cs typeface="Source Code Pro" charset="0"/>
              </a:rPr>
              <a:t>} </a:t>
            </a:r>
            <a:r>
              <a:rPr lang="de-DE" dirty="0">
                <a:solidFill>
                  <a:srgbClr val="AF33A6"/>
                </a:solidFill>
                <a:latin typeface="Source Code Pro" charset="0"/>
                <a:ea typeface="Source Code Pro" charset="0"/>
                <a:cs typeface="Source Code Pro" charset="0"/>
              </a:rPr>
              <a:t>total</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r>
              <a:rPr lang="de-DE" dirty="0">
                <a:solidFill>
                  <a:srgbClr val="398BC9"/>
                </a:solidFill>
                <a:latin typeface="Source Code Pro" charset="0"/>
                <a:ea typeface="Source Code Pro" charset="0"/>
                <a:cs typeface="Source Code Pro" charset="0"/>
              </a:rPr>
              <a:t>11</a:t>
            </a:r>
            <a:r>
              <a:rPr lang="de-DE" dirty="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/&gt;</a:t>
            </a:r>
            <a:endParaRPr lang="de-DE" b="0" dirty="0">
              <a:solidFill>
                <a:srgbClr val="1A1A1A"/>
              </a:solidFill>
              <a:effectLst/>
              <a:latin typeface="Source Code Pro" charset="0"/>
              <a:ea typeface="Source Code Pro" charset="0"/>
              <a:cs typeface="Source Code Pro"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Eine  Komponenten Hierarchie</a:t>
            </a:r>
            <a:endParaRPr lang="de-DE" dirty="0"/>
          </a:p>
        </p:txBody>
      </p:sp>
      <p:sp>
        <p:nvSpPr>
          <p:cNvPr id="4" name="Rechteck 3"/>
          <p:cNvSpPr/>
          <p:nvPr/>
        </p:nvSpPr>
        <p:spPr>
          <a:xfrm>
            <a:off x="2163651" y="1230825"/>
            <a:ext cx="5125792" cy="5078313"/>
          </a:xfrm>
          <a:prstGeom prst="rect">
            <a:avLst/>
          </a:prstGeom>
        </p:spPr>
        <p:txBody>
          <a:bodyPr wrap="square">
            <a:spAutoFit/>
          </a:bodyPr>
          <a:lstStyle/>
          <a:p>
            <a:r>
              <a:rPr lang="de-DE" dirty="0" err="1">
                <a:solidFill>
                  <a:srgbClr val="7B1FA2"/>
                </a:solidFill>
                <a:latin typeface="Source Code Pro" charset="0"/>
                <a:ea typeface="Source Code Pro" charset="0"/>
                <a:cs typeface="Source Code Pro" charset="0"/>
              </a:rPr>
              <a:t>import</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a:t>
            </a:r>
          </a:p>
          <a:p>
            <a:r>
              <a:rPr lang="de-DE" dirty="0" err="1" smtClean="0">
                <a:solidFill>
                  <a:srgbClr val="7B1FA2"/>
                </a:solidFill>
                <a:latin typeface="Source Code Pro" charset="0"/>
                <a:ea typeface="Source Code Pro" charset="0"/>
                <a:cs typeface="Source Code Pro" charset="0"/>
              </a:rPr>
              <a:t>import</a:t>
            </a:r>
            <a:r>
              <a:rPr lang="de-DE" dirty="0" smtClean="0">
                <a:solidFill>
                  <a:srgbClr val="1A1A1A"/>
                </a:solidFill>
                <a:latin typeface="Source Code Pro" charset="0"/>
                <a:ea typeface="Source Code Pro" charset="0"/>
                <a:cs typeface="Source Code Pro" charset="0"/>
              </a:rPr>
              <a:t> </a:t>
            </a:r>
            <a:r>
              <a:rPr lang="de-DE" dirty="0" err="1">
                <a:solidFill>
                  <a:srgbClr val="BD7111"/>
                </a:solidFill>
                <a:latin typeface="Source Code Pro" charset="0"/>
                <a:ea typeface="Source Code Pro" charset="0"/>
                <a:cs typeface="Source Code Pro" charset="0"/>
              </a:rPr>
              <a:t>Greeting</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a:t>
            </a:r>
            <a:r>
              <a:rPr lang="de-DE" dirty="0" err="1">
                <a:solidFill>
                  <a:srgbClr val="BD7111"/>
                </a:solidFill>
                <a:latin typeface="Source Code Pro" charset="0"/>
                <a:ea typeface="Source Code Pro" charset="0"/>
                <a:cs typeface="Source Code Pro" charset="0"/>
              </a:rPr>
              <a:t>Greeting</a:t>
            </a:r>
            <a:r>
              <a:rPr lang="de-DE" dirty="0">
                <a:solidFill>
                  <a:srgbClr val="BD7111"/>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p>
          <a:p>
            <a:r>
              <a:rPr lang="de-DE" dirty="0" err="1" smtClean="0">
                <a:solidFill>
                  <a:srgbClr val="7B1FA2"/>
                </a:solidFill>
                <a:latin typeface="Source Code Pro" charset="0"/>
                <a:ea typeface="Source Code Pro" charset="0"/>
                <a:cs typeface="Source Code Pro" charset="0"/>
              </a:rPr>
              <a:t>import</a:t>
            </a:r>
            <a:r>
              <a:rPr lang="de-DE" dirty="0" smtClean="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Chart</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'./Chart'</a:t>
            </a:r>
            <a:r>
              <a:rPr lang="de-DE" dirty="0">
                <a:solidFill>
                  <a:srgbClr val="1A1A1A"/>
                </a:solidFill>
                <a:latin typeface="Source Code Pro" charset="0"/>
                <a:ea typeface="Source Code Pro" charset="0"/>
                <a:cs typeface="Source Code Pro" charset="0"/>
              </a:rPr>
              <a:t>;</a:t>
            </a:r>
          </a:p>
          <a:p>
            <a:r>
              <a:rPr lang="de-DE" dirty="0">
                <a:solidFill>
                  <a:srgbClr val="1A1A1A"/>
                </a:solidFill>
                <a:latin typeface="Source Code Pro" charset="0"/>
                <a:ea typeface="Source Code Pro" charset="0"/>
                <a:cs typeface="Source Code Pro" charset="0"/>
              </a:rPr>
              <a:t/>
            </a:r>
            <a:br>
              <a:rPr lang="de-DE" dirty="0">
                <a:solidFill>
                  <a:srgbClr val="1A1A1A"/>
                </a:solidFill>
                <a:latin typeface="Source Code Pro" charset="0"/>
                <a:ea typeface="Source Code Pro" charset="0"/>
                <a:cs typeface="Source Code Pro" charset="0"/>
              </a:rPr>
            </a:br>
            <a:r>
              <a:rPr lang="de-DE" dirty="0" err="1" smtClean="0">
                <a:solidFill>
                  <a:srgbClr val="7B1FA2"/>
                </a:solidFill>
                <a:latin typeface="Source Code Pro" charset="0"/>
                <a:ea typeface="Source Code Pro" charset="0"/>
                <a:cs typeface="Source Code Pro" charset="0"/>
              </a:rPr>
              <a:t>function</a:t>
            </a:r>
            <a:r>
              <a:rPr lang="de-DE" dirty="0" smtClean="0">
                <a:solidFill>
                  <a:srgbClr val="7B1FA2"/>
                </a:solidFill>
                <a:latin typeface="Source Code Pro" charset="0"/>
                <a:ea typeface="Source Code Pro" charset="0"/>
                <a:cs typeface="Source Code Pro" charset="0"/>
              </a:rPr>
              <a:t> </a:t>
            </a:r>
            <a:r>
              <a:rPr lang="de-DE" dirty="0" smtClean="0">
                <a:solidFill>
                  <a:srgbClr val="3F831E"/>
                </a:solidFill>
                <a:latin typeface="Source Code Pro" charset="0"/>
                <a:ea typeface="Source Code Pro" charset="0"/>
                <a:cs typeface="Source Code Pro" charset="0"/>
              </a:rPr>
              <a:t>Layout</a:t>
            </a:r>
            <a:r>
              <a:rPr lang="de-DE" dirty="0" smtClean="0">
                <a:solidFill>
                  <a:srgbClr val="1A1A1A"/>
                </a:solidFill>
                <a:latin typeface="Source Code Pro" charset="0"/>
                <a:ea typeface="Source Code Pro" charset="0"/>
                <a:cs typeface="Source Code Pro" charset="0"/>
              </a:rPr>
              <a:t>() {</a:t>
            </a:r>
            <a:endParaRPr lang="de-DE" dirty="0">
              <a:solidFill>
                <a:srgbClr val="1A1A1A"/>
              </a:solidFill>
              <a:latin typeface="Source Code Pro" charset="0"/>
              <a:ea typeface="Source Code Pro" charset="0"/>
              <a:cs typeface="Source Code Pro" charset="0"/>
            </a:endParaRPr>
          </a:p>
          <a:p>
            <a:r>
              <a:rPr lang="de-DE" dirty="0" smtClean="0">
                <a:solidFill>
                  <a:srgbClr val="398BC9"/>
                </a:solidFill>
                <a:latin typeface="Source Code Pro" charset="0"/>
                <a:ea typeface="Source Code Pro" charset="0"/>
                <a:cs typeface="Source Code Pro" charset="0"/>
              </a:rPr>
              <a:t>  </a:t>
            </a:r>
            <a:r>
              <a:rPr lang="de-DE" dirty="0" err="1" smtClean="0">
                <a:solidFill>
                  <a:srgbClr val="398BC9"/>
                </a:solidFill>
                <a:latin typeface="Source Code Pro" charset="0"/>
                <a:ea typeface="Source Code Pro" charset="0"/>
                <a:cs typeface="Source Code Pro" charset="0"/>
              </a:rPr>
              <a:t>return</a:t>
            </a:r>
            <a:r>
              <a:rPr lang="de-DE" dirty="0" smtClean="0">
                <a:solidFill>
                  <a:srgbClr val="398BC9"/>
                </a:solidFill>
                <a:latin typeface="Source Code Pro" charset="0"/>
                <a:ea typeface="Source Code Pro" charset="0"/>
                <a:cs typeface="Source Code Pro" charset="0"/>
              </a:rPr>
              <a:t> 	</a:t>
            </a:r>
          </a:p>
          <a:p>
            <a:r>
              <a:rPr lang="de-DE" dirty="0" smtClean="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a:t>
            </a:r>
            <a:r>
              <a:rPr lang="de-DE" dirty="0" smtClean="0">
                <a:solidFill>
                  <a:srgbClr val="1A1A1A"/>
                </a:solidFill>
                <a:latin typeface="Source Code Pro" charset="0"/>
                <a:ea typeface="Source Code Pro" charset="0"/>
                <a:cs typeface="Source Code Pro" charset="0"/>
              </a:rPr>
              <a:t>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="Main"&gt;</a:t>
            </a:r>
          </a:p>
          <a:p>
            <a:r>
              <a:rPr lang="de-DE" dirty="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a:t>
            </a:r>
            <a:r>
              <a:rPr lang="de-DE" dirty="0">
                <a:solidFill>
                  <a:srgbClr val="398BC9"/>
                </a:solidFill>
                <a:latin typeface="Source Code Pro" charset="0"/>
                <a:ea typeface="Source Code Pro" charset="0"/>
                <a:cs typeface="Source Code Pro" charset="0"/>
              </a:rPr>
              <a:t>Title</a:t>
            </a:r>
            <a:r>
              <a:rPr lang="de-DE" dirty="0">
                <a:solidFill>
                  <a:srgbClr val="398BC9"/>
                </a:solidFill>
                <a:latin typeface="Source Code Pro" charset="0"/>
                <a:ea typeface="Source Code Pro" charset="0"/>
                <a:cs typeface="Source Code Pro" charset="0"/>
              </a:rPr>
              <a:t>"&gt;</a:t>
            </a:r>
          </a:p>
          <a:p>
            <a:r>
              <a:rPr lang="de-DE" dirty="0" smtClean="0">
                <a:solidFill>
                  <a:srgbClr val="BD7111"/>
                </a:solidFill>
                <a:latin typeface="Source Code Pro" charset="0"/>
                <a:ea typeface="Source Code Pro" charset="0"/>
                <a:cs typeface="Source Code Pro" charset="0"/>
              </a:rPr>
              <a:t>        &lt;</a:t>
            </a:r>
            <a:r>
              <a:rPr lang="de-DE" b="1" dirty="0">
                <a:solidFill>
                  <a:srgbClr val="BD7111"/>
                </a:solidFill>
                <a:latin typeface="Source Code Pro" charset="0"/>
                <a:ea typeface="Source Code Pro" charset="0"/>
                <a:cs typeface="Source Code Pro" charset="0"/>
              </a:rPr>
              <a:t>Counter</a:t>
            </a:r>
            <a:r>
              <a:rPr lang="de-DE" dirty="0">
                <a:solidFill>
                  <a:srgbClr val="BD7111"/>
                </a:solidFill>
                <a:latin typeface="Source Code Pro" charset="0"/>
                <a:ea typeface="Source Code Pro" charset="0"/>
                <a:cs typeface="Source Code Pro" charset="0"/>
              </a:rPr>
              <a:t> </a:t>
            </a:r>
            <a:r>
              <a:rPr lang="de-DE" dirty="0" smtClean="0">
                <a:solidFill>
                  <a:srgbClr val="BD7111"/>
                </a:solidFill>
                <a:latin typeface="Source Code Pro" charset="0"/>
                <a:ea typeface="Source Code Pro" charset="0"/>
                <a:cs typeface="Source Code Pro" charset="0"/>
              </a:rPr>
              <a:t>/&gt;</a:t>
            </a:r>
            <a:endParaRPr lang="de-DE" dirty="0">
              <a:solidFill>
                <a:srgbClr val="BD7111"/>
              </a:solidFill>
              <a:latin typeface="Source Code Pro" charset="0"/>
              <a:ea typeface="Source Code Pro" charset="0"/>
              <a:cs typeface="Source Code Pro" charset="0"/>
            </a:endParaRPr>
          </a:p>
          <a:p>
            <a:r>
              <a:rPr lang="de-DE" dirty="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div&gt;</a:t>
            </a:r>
          </a:p>
          <a:p>
            <a:r>
              <a:rPr lang="de-DE" dirty="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Left</a:t>
            </a:r>
            <a:r>
              <a:rPr lang="de-DE" dirty="0">
                <a:solidFill>
                  <a:srgbClr val="398BC9"/>
                </a:solidFill>
                <a:latin typeface="Source Code Pro" charset="0"/>
                <a:ea typeface="Source Code Pro" charset="0"/>
                <a:cs typeface="Source Code Pro" charset="0"/>
              </a:rPr>
              <a:t>"&gt;</a:t>
            </a:r>
          </a:p>
          <a:p>
            <a:r>
              <a:rPr lang="de-DE" dirty="0">
                <a:solidFill>
                  <a:srgbClr val="398BC9"/>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&lt;</a:t>
            </a:r>
            <a:r>
              <a:rPr lang="de-DE" b="1" dirty="0" err="1">
                <a:solidFill>
                  <a:srgbClr val="BD7111"/>
                </a:solidFill>
                <a:latin typeface="Source Code Pro" charset="0"/>
                <a:ea typeface="Source Code Pro" charset="0"/>
                <a:cs typeface="Source Code Pro" charset="0"/>
              </a:rPr>
              <a:t>Greeting</a:t>
            </a:r>
            <a:r>
              <a:rPr lang="de-DE" dirty="0">
                <a:solidFill>
                  <a:srgbClr val="BD7111"/>
                </a:solidFill>
                <a:latin typeface="Source Code Pro" charset="0"/>
                <a:ea typeface="Source Code Pro" charset="0"/>
                <a:cs typeface="Source Code Pro" charset="0"/>
              </a:rPr>
              <a:t> /&gt;</a:t>
            </a:r>
          </a:p>
          <a:p>
            <a:r>
              <a:rPr lang="de-DE" dirty="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div&gt;</a:t>
            </a:r>
          </a:p>
          <a:p>
            <a:r>
              <a:rPr lang="de-DE" dirty="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Right</a:t>
            </a:r>
            <a:r>
              <a:rPr lang="de-DE" dirty="0">
                <a:solidFill>
                  <a:srgbClr val="398BC9"/>
                </a:solidFill>
                <a:latin typeface="Source Code Pro" charset="0"/>
                <a:ea typeface="Source Code Pro" charset="0"/>
                <a:cs typeface="Source Code Pro" charset="0"/>
              </a:rPr>
              <a:t>"&gt;</a:t>
            </a:r>
          </a:p>
          <a:p>
            <a:r>
              <a:rPr lang="de-DE" dirty="0">
                <a:solidFill>
                  <a:srgbClr val="398BC9"/>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&lt;</a:t>
            </a:r>
            <a:r>
              <a:rPr lang="de-DE" b="1" dirty="0">
                <a:solidFill>
                  <a:srgbClr val="BD7111"/>
                </a:solidFill>
                <a:latin typeface="Source Code Pro" charset="0"/>
                <a:ea typeface="Source Code Pro" charset="0"/>
                <a:cs typeface="Source Code Pro" charset="0"/>
              </a:rPr>
              <a:t>Chart</a:t>
            </a:r>
            <a:r>
              <a:rPr lang="de-DE" dirty="0">
                <a:solidFill>
                  <a:srgbClr val="BD7111"/>
                </a:solidFill>
                <a:latin typeface="Source Code Pro" charset="0"/>
                <a:ea typeface="Source Code Pro" charset="0"/>
                <a:cs typeface="Source Code Pro" charset="0"/>
              </a:rPr>
              <a:t> /&gt;</a:t>
            </a:r>
          </a:p>
          <a:p>
            <a:r>
              <a:rPr lang="de-DE" dirty="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div&gt;</a:t>
            </a:r>
          </a:p>
          <a:p>
            <a:r>
              <a:rPr lang="de-DE" dirty="0" smtClean="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div&gt;</a:t>
            </a:r>
            <a:endParaRPr lang="de-DE" dirty="0">
              <a:solidFill>
                <a:srgbClr val="1A1A1A"/>
              </a:solidFill>
              <a:latin typeface="Source Code Pro" charset="0"/>
              <a:ea typeface="Source Code Pro" charset="0"/>
              <a:cs typeface="Source Code Pro" charset="0"/>
            </a:endParaRPr>
          </a:p>
          <a:p>
            <a:r>
              <a:rPr lang="de-DE" dirty="0" smtClean="0">
                <a:solidFill>
                  <a:srgbClr val="1A1A1A"/>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7827247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sp>
        <p:nvSpPr>
          <p:cNvPr id="4" name="Inhaltsplatzhalter 6"/>
          <p:cNvSpPr txBox="1">
            <a:spLocks/>
          </p:cNvSpPr>
          <p:nvPr/>
        </p:nvSpPr>
        <p:spPr>
          <a:xfrm>
            <a:off x="-133339" y="3576800"/>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smtClean="0">
                <a:solidFill>
                  <a:srgbClr val="41719C"/>
                </a:solidFill>
                <a:latin typeface="Source Sans Pro Semibold" charset="0"/>
                <a:ea typeface="Source Sans Pro Semibold" charset="0"/>
                <a:cs typeface="Source Sans Pro Semibold" charset="0"/>
              </a:rPr>
              <a:t>GreetingDetail</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1867437" y="3712082"/>
            <a:ext cx="576819" cy="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2444256" y="2636421"/>
            <a:ext cx="0" cy="2275145"/>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106340" y="1925448"/>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cxnSp>
        <p:nvCxnSpPr>
          <p:cNvPr id="18" name="Gerade Verbindung 10"/>
          <p:cNvCxnSpPr/>
          <p:nvPr/>
        </p:nvCxnSpPr>
        <p:spPr>
          <a:xfrm flipH="1" flipV="1">
            <a:off x="2444256" y="2630180"/>
            <a:ext cx="2560423" cy="12482"/>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2444256" y="4911566"/>
            <a:ext cx="2560422" cy="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9" name="Bild 8"/>
          <p:cNvPicPr>
            <a:picLocks noChangeAspect="1"/>
          </p:cNvPicPr>
          <p:nvPr/>
        </p:nvPicPr>
        <p:blipFill>
          <a:blip r:embed="rId3"/>
          <a:stretch>
            <a:fillRect/>
          </a:stretch>
        </p:blipFill>
        <p:spPr>
          <a:xfrm>
            <a:off x="5142151" y="2625567"/>
            <a:ext cx="4292600" cy="2286000"/>
          </a:xfrm>
          <a:prstGeom prst="rect">
            <a:avLst/>
          </a:prstGeom>
        </p:spPr>
      </p:pic>
      <p:sp>
        <p:nvSpPr>
          <p:cNvPr id="7" name="Rechteck 6"/>
          <p:cNvSpPr/>
          <p:nvPr/>
        </p:nvSpPr>
        <p:spPr>
          <a:xfrm>
            <a:off x="5142152" y="4159875"/>
            <a:ext cx="4292600" cy="751691"/>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5142151" y="2625567"/>
            <a:ext cx="4292600" cy="2285999"/>
          </a:xfrm>
          <a:prstGeom prst="rect">
            <a:avLst/>
          </a:prstGeom>
          <a:noFill/>
          <a:ln>
            <a:solidFill>
              <a:srgbClr val="025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a:off x="5311766" y="2796918"/>
            <a:ext cx="651153" cy="371285"/>
          </a:xfrm>
          <a:prstGeom prst="rect">
            <a:avLst/>
          </a:prstGeom>
          <a:noFill/>
          <a:ln w="2540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22" name="Rechteck 21"/>
          <p:cNvSpPr/>
          <p:nvPr/>
        </p:nvSpPr>
        <p:spPr>
          <a:xfrm>
            <a:off x="5286008" y="3582923"/>
            <a:ext cx="792820" cy="371285"/>
          </a:xfrm>
          <a:prstGeom prst="rect">
            <a:avLst/>
          </a:prstGeom>
          <a:noFill/>
          <a:ln w="2540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5682417" y="2242392"/>
            <a:ext cx="1" cy="502591"/>
          </a:xfrm>
          <a:prstGeom prst="line">
            <a:avLst/>
          </a:prstGeom>
          <a:ln w="2540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Gerader Verbinder 21"/>
          <p:cNvCxnSpPr/>
          <p:nvPr/>
        </p:nvCxnSpPr>
        <p:spPr>
          <a:xfrm flipV="1">
            <a:off x="6054369" y="2226352"/>
            <a:ext cx="1" cy="1356571"/>
          </a:xfrm>
          <a:prstGeom prst="line">
            <a:avLst/>
          </a:prstGeom>
          <a:ln w="2540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Inhaltsplatzhalter 6"/>
          <p:cNvSpPr txBox="1">
            <a:spLocks/>
          </p:cNvSpPr>
          <p:nvPr/>
        </p:nvSpPr>
        <p:spPr>
          <a:xfrm>
            <a:off x="3230430" y="2800828"/>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30" name="Gerade Verbindung 10"/>
          <p:cNvCxnSpPr/>
          <p:nvPr/>
        </p:nvCxnSpPr>
        <p:spPr>
          <a:xfrm flipV="1">
            <a:off x="4869167" y="2756068"/>
            <a:ext cx="0" cy="400957"/>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1" name="Gerade Verbindung 10"/>
          <p:cNvCxnSpPr/>
          <p:nvPr/>
        </p:nvCxnSpPr>
        <p:spPr>
          <a:xfrm>
            <a:off x="4584879" y="2956547"/>
            <a:ext cx="284288"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2" name="Gerade Verbindung 10"/>
          <p:cNvCxnSpPr/>
          <p:nvPr/>
        </p:nvCxnSpPr>
        <p:spPr>
          <a:xfrm>
            <a:off x="4869167" y="2756068"/>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3" name="Gerade Verbindung 10"/>
          <p:cNvCxnSpPr/>
          <p:nvPr/>
        </p:nvCxnSpPr>
        <p:spPr>
          <a:xfrm>
            <a:off x="4869167" y="3157026"/>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4" name="Inhaltsplatzhalter 6"/>
          <p:cNvSpPr txBox="1">
            <a:spLocks/>
          </p:cNvSpPr>
          <p:nvPr/>
        </p:nvSpPr>
        <p:spPr>
          <a:xfrm>
            <a:off x="3228469" y="3582923"/>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35" name="Gerade Verbindung 10"/>
          <p:cNvCxnSpPr/>
          <p:nvPr/>
        </p:nvCxnSpPr>
        <p:spPr>
          <a:xfrm flipV="1">
            <a:off x="4867206" y="3538163"/>
            <a:ext cx="0" cy="400957"/>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6" name="Gerade Verbindung 10"/>
          <p:cNvCxnSpPr/>
          <p:nvPr/>
        </p:nvCxnSpPr>
        <p:spPr>
          <a:xfrm>
            <a:off x="4582918" y="3738642"/>
            <a:ext cx="284288"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7" name="Gerade Verbindung 10"/>
          <p:cNvCxnSpPr/>
          <p:nvPr/>
        </p:nvCxnSpPr>
        <p:spPr>
          <a:xfrm>
            <a:off x="4867206" y="3538163"/>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8" name="Gerade Verbindung 10"/>
          <p:cNvCxnSpPr/>
          <p:nvPr/>
        </p:nvCxnSpPr>
        <p:spPr>
          <a:xfrm>
            <a:off x="4867206" y="3939121"/>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.greeting</a:t>
            </a:r>
            <a:r>
              <a:rPr lang="en-US" sz="1463" dirty="0" smtClean="0">
                <a:solidFill>
                  <a:srgbClr val="EF7D1D"/>
                </a:solidFill>
                <a:latin typeface="Source Code Pro" charset="0"/>
                <a:ea typeface="Source Code Pro" charset="0"/>
                <a:cs typeface="Source Code Pro" charset="0"/>
              </a:rPr>
              <a: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578832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smtClean="0">
                <a:solidFill>
                  <a:srgbClr val="EF7D1D"/>
                </a:solidFill>
                <a:latin typeface="Source Code Pro" charset="0"/>
                <a:ea typeface="Source Code Pro" charset="0"/>
                <a:cs typeface="Source Code Pro" charset="0"/>
              </a:rPr>
              <a:t>this.onGreetingChange</a:t>
            </a:r>
            <a:r>
              <a:rPr lang="en-US" sz="1463" dirty="0" smtClean="0">
                <a:solidFill>
                  <a:srgbClr val="EF7D1D"/>
                </a:solidFill>
                <a:latin typeface="Source Code Pro" charset="0"/>
                <a:ea typeface="Source Code Pro" charset="0"/>
                <a:cs typeface="Source Code Pro" charset="0"/>
              </a:rPr>
              <a:t>(</a:t>
            </a:r>
            <a:r>
              <a:rPr lang="en-US" sz="1463" dirty="0" err="1" smtClean="0">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EF7D1D"/>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515714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smtClean="0">
                <a:solidFill>
                  <a:srgbClr val="025249"/>
                </a:solidFill>
                <a:latin typeface="Source Code Pro" charset="0"/>
                <a:ea typeface="Source Code Pro" charset="0"/>
                <a:cs typeface="Source Code Pro" charset="0"/>
              </a:rPr>
              <a:t>this.onGreetingChange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smtClean="0">
                <a:solidFill>
                  <a:srgbClr val="EF7D1D"/>
                </a:solidFill>
                <a:latin typeface="Source Code Pro" charset="0"/>
                <a:ea typeface="Source Code Pro" charset="0"/>
                <a:cs typeface="Source Code Pro" charset="0"/>
              </a:rPr>
              <a:t>({greeting: </a:t>
            </a:r>
            <a:r>
              <a:rPr lang="en-US" sz="1463" dirty="0" err="1" smtClean="0">
                <a:solidFill>
                  <a:srgbClr val="EF7D1D"/>
                </a:solidFill>
                <a:latin typeface="Source Code Pro" charset="0"/>
                <a:ea typeface="Source Code Pro" charset="0"/>
                <a:cs typeface="Source Code Pro" charset="0"/>
              </a:rPr>
              <a:t>newGreeting</a:t>
            </a:r>
            <a:r>
              <a:rPr lang="en-US" sz="1463" dirty="0" smtClean="0">
                <a:solidFill>
                  <a:srgbClr val="EF7D1D"/>
                </a:solidFill>
                <a:latin typeface="Source Code Pro" charset="0"/>
                <a:ea typeface="Source Code Pro" charset="0"/>
                <a:cs typeface="Source Code Pro" charset="0"/>
              </a:rPr>
              <a: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35112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smtClean="0">
                <a:solidFill>
                  <a:srgbClr val="025249"/>
                </a:solidFill>
                <a:latin typeface="Source Code Pro" charset="0"/>
                <a:ea typeface="Source Code Pro" charset="0"/>
                <a:cs typeface="Source Code Pro" charset="0"/>
              </a:rPr>
              <a:t>this.onGreetingChange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smtClean="0">
                <a:solidFill>
                  <a:srgbClr val="025249"/>
                </a:solidFill>
                <a:latin typeface="Source Code Pro" charset="0"/>
                <a:ea typeface="Source Code Pro" charset="0"/>
                <a:cs typeface="Source Code Pro" charset="0"/>
              </a:rPr>
              <a:t>({greeting: </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981220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Ziele</a:t>
            </a:r>
            <a:endParaRPr lang="de-DE" dirty="0"/>
          </a:p>
        </p:txBody>
      </p:sp>
      <p:sp>
        <p:nvSpPr>
          <p:cNvPr id="3" name="Textfeld 2"/>
          <p:cNvSpPr txBox="1"/>
          <p:nvPr/>
        </p:nvSpPr>
        <p:spPr>
          <a:xfrm>
            <a:off x="605307" y="695459"/>
            <a:ext cx="7637172" cy="4524315"/>
          </a:xfrm>
          <a:prstGeom prst="rect">
            <a:avLst/>
          </a:prstGeom>
          <a:noFill/>
        </p:spPr>
        <p:txBody>
          <a:bodyPr wrap="square" rtlCol="0">
            <a:spAutoFit/>
          </a:bodyPr>
          <a:lstStyle/>
          <a:p>
            <a:r>
              <a:rPr lang="de-DE" dirty="0" smtClean="0"/>
              <a:t>Was sind Single-Page-Anwendungen und warum sollte ich sie bauen?</a:t>
            </a:r>
          </a:p>
          <a:p>
            <a:r>
              <a:rPr lang="de-DE" dirty="0"/>
              <a:t>	</a:t>
            </a:r>
            <a:r>
              <a:rPr lang="de-DE" dirty="0" smtClean="0"/>
              <a:t>Schwächen </a:t>
            </a:r>
            <a:r>
              <a:rPr lang="de-DE" dirty="0" err="1" smtClean="0"/>
              <a:t>bzw</a:t>
            </a:r>
            <a:r>
              <a:rPr lang="de-DE" dirty="0" smtClean="0"/>
              <a:t> Grenzen von </a:t>
            </a:r>
            <a:r>
              <a:rPr lang="de-DE" dirty="0" err="1" smtClean="0"/>
              <a:t>klassicher</a:t>
            </a:r>
            <a:r>
              <a:rPr lang="de-DE" dirty="0" smtClean="0"/>
              <a:t> Web-Anwendung</a:t>
            </a:r>
          </a:p>
          <a:p>
            <a:endParaRPr lang="de-DE" dirty="0"/>
          </a:p>
          <a:p>
            <a:r>
              <a:rPr lang="de-DE" dirty="0" smtClean="0"/>
              <a:t>Grundlagen von </a:t>
            </a:r>
            <a:r>
              <a:rPr lang="de-DE" dirty="0" err="1" smtClean="0"/>
              <a:t>React</a:t>
            </a:r>
            <a:endParaRPr lang="de-DE" dirty="0" smtClean="0"/>
          </a:p>
          <a:p>
            <a:r>
              <a:rPr lang="de-DE" dirty="0"/>
              <a:t>	</a:t>
            </a:r>
            <a:r>
              <a:rPr lang="de-DE" dirty="0" err="1" smtClean="0"/>
              <a:t>Rethinking</a:t>
            </a:r>
            <a:r>
              <a:rPr lang="de-DE" dirty="0" smtClean="0"/>
              <a:t> </a:t>
            </a:r>
            <a:r>
              <a:rPr lang="de-DE" dirty="0" err="1" smtClean="0"/>
              <a:t>best</a:t>
            </a:r>
            <a:r>
              <a:rPr lang="de-DE" dirty="0" smtClean="0"/>
              <a:t> </a:t>
            </a:r>
            <a:r>
              <a:rPr lang="de-DE" dirty="0" err="1" smtClean="0"/>
              <a:t>practices</a:t>
            </a:r>
            <a:r>
              <a:rPr lang="de-DE" dirty="0" smtClean="0"/>
              <a:t>: "wenn schon, denn schon"</a:t>
            </a:r>
          </a:p>
          <a:p>
            <a:r>
              <a:rPr lang="de-DE" dirty="0"/>
              <a:t>	</a:t>
            </a:r>
            <a:r>
              <a:rPr lang="de-DE" dirty="0" smtClean="0"/>
              <a:t>Komponenten und JSX</a:t>
            </a:r>
          </a:p>
          <a:p>
            <a:r>
              <a:rPr lang="de-DE" dirty="0"/>
              <a:t>	</a:t>
            </a:r>
            <a:r>
              <a:rPr lang="de-DE" dirty="0" smtClean="0"/>
              <a:t>Komponentenhierarchien =&gt; Anwendungen</a:t>
            </a:r>
          </a:p>
          <a:p>
            <a:endParaRPr lang="de-DE" dirty="0" smtClean="0"/>
          </a:p>
          <a:p>
            <a:r>
              <a:rPr lang="de-DE" dirty="0" smtClean="0"/>
              <a:t>Probleme von (großen) Komponentenhierarchien</a:t>
            </a:r>
          </a:p>
          <a:p>
            <a:r>
              <a:rPr lang="de-DE" dirty="0"/>
              <a:t>	</a:t>
            </a:r>
            <a:r>
              <a:rPr lang="de-DE" dirty="0" smtClean="0"/>
              <a:t>Pattern: Smart und </a:t>
            </a:r>
            <a:r>
              <a:rPr lang="de-DE" dirty="0" err="1" smtClean="0"/>
              <a:t>Dumb</a:t>
            </a:r>
            <a:r>
              <a:rPr lang="de-DE" dirty="0" smtClean="0"/>
              <a:t> Components</a:t>
            </a:r>
          </a:p>
          <a:p>
            <a:r>
              <a:rPr lang="de-DE" dirty="0"/>
              <a:t>	</a:t>
            </a:r>
            <a:r>
              <a:rPr lang="de-DE" dirty="0" smtClean="0"/>
              <a:t>Pattern: </a:t>
            </a:r>
            <a:r>
              <a:rPr lang="de-DE" dirty="0" err="1" smtClean="0"/>
              <a:t>Redux</a:t>
            </a:r>
            <a:r>
              <a:rPr lang="de-DE" dirty="0" smtClean="0"/>
              <a:t> (</a:t>
            </a:r>
            <a:r>
              <a:rPr lang="de-DE" dirty="0" err="1" smtClean="0"/>
              <a:t>bzw</a:t>
            </a:r>
            <a:r>
              <a:rPr lang="de-DE" dirty="0" smtClean="0"/>
              <a:t> externes State </a:t>
            </a:r>
            <a:r>
              <a:rPr lang="de-DE" dirty="0" err="1" smtClean="0"/>
              <a:t>Mgmgt</a:t>
            </a:r>
            <a:r>
              <a:rPr lang="de-DE" dirty="0" smtClean="0"/>
              <a:t>)</a:t>
            </a:r>
          </a:p>
          <a:p>
            <a:r>
              <a:rPr lang="de-DE" dirty="0"/>
              <a:t>	</a:t>
            </a:r>
            <a:r>
              <a:rPr lang="de-DE" dirty="0" smtClean="0"/>
              <a:t>Modulare Entwicklung: JavaScript </a:t>
            </a:r>
            <a:r>
              <a:rPr lang="de-DE" dirty="0" err="1" smtClean="0"/>
              <a:t>module</a:t>
            </a:r>
            <a:r>
              <a:rPr lang="de-DE" dirty="0" smtClean="0"/>
              <a:t> und </a:t>
            </a:r>
            <a:r>
              <a:rPr lang="de-DE" dirty="0" err="1" smtClean="0"/>
              <a:t>klassen</a:t>
            </a:r>
            <a:endParaRPr lang="de-DE" dirty="0" smtClean="0"/>
          </a:p>
          <a:p>
            <a:endParaRPr lang="de-DE" dirty="0" smtClean="0"/>
          </a:p>
          <a:p>
            <a:endParaRPr lang="de-DE" dirty="0" smtClean="0"/>
          </a:p>
          <a:p>
            <a:r>
              <a:rPr lang="de-DE" dirty="0" smtClean="0"/>
              <a:t>Grundlagen von </a:t>
            </a:r>
            <a:r>
              <a:rPr lang="de-DE" dirty="0" err="1" smtClean="0"/>
              <a:t>TypeScript</a:t>
            </a:r>
            <a:r>
              <a:rPr lang="de-DE" dirty="0" smtClean="0"/>
              <a:t> + wie sieht eine getypte </a:t>
            </a:r>
            <a:r>
              <a:rPr lang="de-DE" dirty="0" err="1" smtClean="0"/>
              <a:t>React</a:t>
            </a:r>
            <a:r>
              <a:rPr lang="de-DE" dirty="0" smtClean="0"/>
              <a:t> Komponente aus?</a:t>
            </a:r>
          </a:p>
          <a:p>
            <a:endParaRPr lang="de-DE" dirty="0"/>
          </a:p>
        </p:txBody>
      </p:sp>
    </p:spTree>
    <p:extLst>
      <p:ext uri="{BB962C8B-B14F-4D97-AF65-F5344CB8AC3E}">
        <p14:creationId xmlns:p14="http://schemas.microsoft.com/office/powerpoint/2010/main" val="1418889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079905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Konsistenz durch </a:t>
            </a:r>
            <a:r>
              <a:rPr lang="de-DE" dirty="0" err="1" smtClean="0"/>
              <a:t>rendering</a:t>
            </a:r>
            <a:endParaRPr lang="de-DE" dirty="0"/>
          </a:p>
        </p:txBody>
      </p:sp>
      <p:sp>
        <p:nvSpPr>
          <p:cNvPr id="29" name="Textfeld 28"/>
          <p:cNvSpPr txBox="1"/>
          <p:nvPr/>
        </p:nvSpPr>
        <p:spPr>
          <a:xfrm>
            <a:off x="1970209" y="3549183"/>
            <a:ext cx="8512867" cy="2971519"/>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smtClean="0">
                <a:solidFill>
                  <a:srgbClr val="EF7D1D"/>
                </a:solidFill>
                <a:latin typeface="Source Code Pro" charset="0"/>
                <a:ea typeface="Source Code Pro" charset="0"/>
                <a:cs typeface="Source Code Pro" charset="0"/>
              </a:rPr>
              <a:t>   </a:t>
            </a:r>
            <a:r>
              <a:rPr lang="en-US" sz="1463" dirty="0" err="1" smtClean="0">
                <a:solidFill>
                  <a:srgbClr val="EF7D1D"/>
                </a:solidFill>
                <a:latin typeface="Source Code Pro" charset="0"/>
                <a:ea typeface="Source Code Pro" charset="0"/>
                <a:cs typeface="Source Code Pro" charset="0"/>
              </a:rPr>
              <a:t>const</a:t>
            </a:r>
            <a:r>
              <a:rPr lang="en-US" sz="1463"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saveDisabled</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.name</a:t>
            </a:r>
            <a:r>
              <a:rPr lang="en-US" sz="1463" dirty="0" smtClean="0">
                <a:solidFill>
                  <a:srgbClr val="EF7D1D"/>
                </a:solidFill>
                <a:latin typeface="Source Code Pro" charset="0"/>
                <a:ea typeface="Source Code Pro" charset="0"/>
                <a:cs typeface="Source Code Pro" charset="0"/>
              </a:rPr>
              <a:t> &amp;&amp; </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.greeting</a:t>
            </a:r>
            <a:r>
              <a:rPr lang="en-US" sz="1463" dirty="0" smtClean="0">
                <a:solidFill>
                  <a:srgbClr val="EF7D1D"/>
                </a:solidFill>
                <a:latin typeface="Source Code Pro" charset="0"/>
                <a:ea typeface="Source Code Pro" charset="0"/>
                <a:cs typeface="Source Code Pro" charset="0"/>
              </a:rPr>
              <a:t>);</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 ... /&gt;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a:t>
            </a:r>
            <a:r>
              <a:rPr lang="de-DE" sz="1463" dirty="0" smtClean="0">
                <a:solidFill>
                  <a:srgbClr val="EF7D1D"/>
                </a:solidFill>
                <a:latin typeface="Source Code Pro" charset="0"/>
                <a:ea typeface="Source Code Pro" charset="0"/>
                <a:cs typeface="Source Code Pro" charset="0"/>
              </a:rPr>
              <a:t>&lt;</a:t>
            </a:r>
            <a:r>
              <a:rPr lang="de-DE" sz="1463" dirty="0" err="1" smtClean="0">
                <a:solidFill>
                  <a:srgbClr val="EF7D1D"/>
                </a:solidFill>
                <a:latin typeface="Source Code Pro" charset="0"/>
                <a:ea typeface="Source Code Pro" charset="0"/>
                <a:cs typeface="Source Code Pro" charset="0"/>
              </a:rPr>
              <a:t>button</a:t>
            </a:r>
            <a:r>
              <a:rPr lang="de-DE" sz="1463" dirty="0" smtClean="0">
                <a:solidFill>
                  <a:srgbClr val="EF7D1D"/>
                </a:solidFill>
                <a:latin typeface="Source Code Pro" charset="0"/>
                <a:ea typeface="Source Code Pro" charset="0"/>
                <a:cs typeface="Source Code Pro" charset="0"/>
              </a:rPr>
              <a:t> </a:t>
            </a:r>
            <a:r>
              <a:rPr lang="de-DE" sz="1463" dirty="0" err="1" smtClean="0">
                <a:solidFill>
                  <a:srgbClr val="EF7D1D"/>
                </a:solidFill>
                <a:latin typeface="Source Code Pro" charset="0"/>
                <a:ea typeface="Source Code Pro" charset="0"/>
                <a:cs typeface="Source Code Pro" charset="0"/>
              </a:rPr>
              <a:t>disabled</a:t>
            </a:r>
            <a:r>
              <a:rPr lang="de-DE" sz="1463" dirty="0" smtClean="0">
                <a:solidFill>
                  <a:srgbClr val="EF7D1D"/>
                </a:solidFill>
                <a:latin typeface="Source Code Pro" charset="0"/>
                <a:ea typeface="Source Code Pro" charset="0"/>
                <a:cs typeface="Source Code Pro" charset="0"/>
              </a:rPr>
              <a:t>={</a:t>
            </a:r>
            <a:r>
              <a:rPr lang="de-DE" sz="1463" b="1" dirty="0" err="1" smtClean="0">
                <a:solidFill>
                  <a:srgbClr val="EF7D1D"/>
                </a:solidFill>
                <a:latin typeface="Source Code Pro" charset="0"/>
                <a:ea typeface="Source Code Pro" charset="0"/>
                <a:cs typeface="Source Code Pro" charset="0"/>
              </a:rPr>
              <a:t>saveDisabled</a:t>
            </a:r>
            <a:r>
              <a:rPr lang="de-DE" sz="1463" dirty="0" smtClean="0">
                <a:solidFill>
                  <a:srgbClr val="EF7D1D"/>
                </a:solidFill>
                <a:latin typeface="Source Code Pro" charset="0"/>
                <a:ea typeface="Source Code Pro" charset="0"/>
                <a:cs typeface="Source Code Pro" charset="0"/>
              </a:rPr>
              <a:t>}&gt;Save&lt;/</a:t>
            </a:r>
            <a:r>
              <a:rPr lang="de-DE" sz="1463" dirty="0" err="1" smtClean="0">
                <a:solidFill>
                  <a:srgbClr val="EF7D1D"/>
                </a:solidFill>
                <a:latin typeface="Source Code Pro" charset="0"/>
                <a:ea typeface="Source Code Pro" charset="0"/>
                <a:cs typeface="Source Code Pro" charset="0"/>
              </a:rPr>
              <a:t>button</a:t>
            </a:r>
            <a:r>
              <a:rPr lang="de-DE" sz="1463" dirty="0" smtClean="0">
                <a:solidFill>
                  <a:srgbClr val="EF7D1D"/>
                </a:solidFill>
                <a:latin typeface="Source Code Pro" charset="0"/>
                <a:ea typeface="Source Code Pro" charset="0"/>
                <a:cs typeface="Source Code Pro" charset="0"/>
              </a:rPr>
              <a:t>&gt;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grpSp>
        <p:nvGrpSpPr>
          <p:cNvPr id="4" name="Gruppierung 3"/>
          <p:cNvGrpSpPr/>
          <p:nvPr/>
        </p:nvGrpSpPr>
        <p:grpSpPr>
          <a:xfrm>
            <a:off x="3416382" y="1157375"/>
            <a:ext cx="3896803" cy="2075221"/>
            <a:chOff x="7280044" y="912677"/>
            <a:chExt cx="3142964" cy="1673768"/>
          </a:xfrm>
        </p:grpSpPr>
        <p:pic>
          <p:nvPicPr>
            <p:cNvPr id="21" name="Bild 20"/>
            <p:cNvPicPr>
              <a:picLocks noChangeAspect="1"/>
            </p:cNvPicPr>
            <p:nvPr/>
          </p:nvPicPr>
          <p:blipFill>
            <a:blip r:embed="rId3"/>
            <a:stretch>
              <a:fillRect/>
            </a:stretch>
          </p:blipFill>
          <p:spPr>
            <a:xfrm>
              <a:off x="7280044" y="912677"/>
              <a:ext cx="3142964" cy="1673768"/>
            </a:xfrm>
            <a:prstGeom prst="rect">
              <a:avLst/>
            </a:prstGeom>
          </p:spPr>
        </p:pic>
        <p:sp>
          <p:nvSpPr>
            <p:cNvPr id="27" name="Rechteck 26"/>
            <p:cNvSpPr/>
            <p:nvPr/>
          </p:nvSpPr>
          <p:spPr>
            <a:xfrm>
              <a:off x="7280044" y="912677"/>
              <a:ext cx="3142964" cy="1673767"/>
            </a:xfrm>
            <a:prstGeom prst="rect">
              <a:avLst/>
            </a:prstGeom>
            <a:noFill/>
            <a:ln>
              <a:solidFill>
                <a:srgbClr val="025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45" name="Gerade Verbindung 10"/>
          <p:cNvCxnSpPr/>
          <p:nvPr/>
        </p:nvCxnSpPr>
        <p:spPr>
          <a:xfrm flipV="1">
            <a:off x="1970209" y="1513135"/>
            <a:ext cx="0" cy="1363699"/>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7" name="Gerade Verbindung 10"/>
          <p:cNvCxnSpPr/>
          <p:nvPr/>
        </p:nvCxnSpPr>
        <p:spPr>
          <a:xfrm flipH="1" flipV="1">
            <a:off x="1999109" y="1515961"/>
            <a:ext cx="1279802" cy="6239"/>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9" name="Gerade Verbindung 10"/>
          <p:cNvCxnSpPr/>
          <p:nvPr/>
        </p:nvCxnSpPr>
        <p:spPr>
          <a:xfrm flipH="1" flipV="1">
            <a:off x="1970209" y="2207033"/>
            <a:ext cx="1308701" cy="638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50" name="Gerade Verbindung 10"/>
          <p:cNvCxnSpPr/>
          <p:nvPr/>
        </p:nvCxnSpPr>
        <p:spPr>
          <a:xfrm flipH="1" flipV="1">
            <a:off x="1970209" y="2885762"/>
            <a:ext cx="1308700" cy="6380"/>
          </a:xfrm>
          <a:prstGeom prst="line">
            <a:avLst/>
          </a:prstGeom>
          <a:ln w="25400">
            <a:solidFill>
              <a:srgbClr val="41719C"/>
            </a:solidFill>
            <a:prstDash val="sysDash"/>
            <a:bevel/>
            <a:headEnd type="triangle" w="lg" len="lg"/>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494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Virtual Dom</a:t>
            </a:r>
            <a:endParaRPr lang="de-DE" dirty="0"/>
          </a:p>
        </p:txBody>
      </p:sp>
      <p:sp>
        <p:nvSpPr>
          <p:cNvPr id="3" name="Textfeld 2"/>
          <p:cNvSpPr txBox="1"/>
          <p:nvPr/>
        </p:nvSpPr>
        <p:spPr>
          <a:xfrm>
            <a:off x="203200" y="1268793"/>
            <a:ext cx="9499600" cy="5853910"/>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Virtual DOM</a:t>
            </a:r>
          </a:p>
          <a:p>
            <a:pPr marL="285750" indent="-285750">
              <a:lnSpc>
                <a:spcPct val="120000"/>
              </a:lnSpc>
              <a:buFont typeface="Arial" charset="0"/>
              <a:buChar char="•"/>
            </a:pPr>
            <a:r>
              <a:rPr lang="de-DE" sz="2400" dirty="0" err="1" smtClean="0">
                <a:solidFill>
                  <a:srgbClr val="025249"/>
                </a:solidFill>
                <a:latin typeface="Source Sans Pro" charset="0"/>
                <a:ea typeface="Source Sans Pro" charset="0"/>
                <a:cs typeface="Source Sans Pro" charset="0"/>
              </a:rPr>
              <a:t>Render</a:t>
            </a:r>
            <a:r>
              <a:rPr lang="de-DE" sz="2400" dirty="0" smtClean="0">
                <a:solidFill>
                  <a:srgbClr val="025249"/>
                </a:solidFill>
                <a:latin typeface="Source Sans Pro" charset="0"/>
                <a:ea typeface="Source Sans Pro" charset="0"/>
                <a:cs typeface="Source Sans Pro" charset="0"/>
              </a:rPr>
              <a:t>-Methode liefert </a:t>
            </a:r>
            <a:r>
              <a:rPr lang="de-DE" sz="2400" dirty="0">
                <a:solidFill>
                  <a:srgbClr val="025249"/>
                </a:solidFill>
                <a:latin typeface="Source Sans Pro" charset="0"/>
                <a:ea typeface="Source Sans Pro" charset="0"/>
                <a:cs typeface="Source Sans Pro" charset="0"/>
              </a:rPr>
              <a:t>ein </a:t>
            </a:r>
            <a:r>
              <a:rPr lang="de-DE" sz="2400" dirty="0">
                <a:solidFill>
                  <a:srgbClr val="EF7D1D"/>
                </a:solidFill>
                <a:latin typeface="Source Sans Pro" charset="0"/>
                <a:ea typeface="Source Sans Pro" charset="0"/>
                <a:cs typeface="Source Sans Pro" charset="0"/>
              </a:rPr>
              <a:t>virtuelles</a:t>
            </a:r>
            <a:r>
              <a:rPr lang="de-DE" sz="2400" dirty="0">
                <a:solidFill>
                  <a:srgbClr val="025249"/>
                </a:solidFill>
                <a:latin typeface="Source Sans Pro" charset="0"/>
                <a:ea typeface="Source Sans Pro" charset="0"/>
                <a:cs typeface="Source Sans Pro" charset="0"/>
              </a:rPr>
              <a:t> DOM-Objekt </a:t>
            </a:r>
            <a:r>
              <a:rPr lang="de-DE" sz="2400" dirty="0" smtClean="0">
                <a:solidFill>
                  <a:srgbClr val="025249"/>
                </a:solidFill>
                <a:latin typeface="Source Sans Pro" charset="0"/>
                <a:ea typeface="Source Sans Pro" charset="0"/>
                <a:cs typeface="Source Sans Pro" charset="0"/>
              </a:rPr>
              <a:t>zurück</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Trennung von Darstellung (DOM) und Repräsentation (virtueller DOM)</a:t>
            </a:r>
          </a:p>
          <a:p>
            <a:pPr>
              <a:lnSpc>
                <a:spcPct val="120000"/>
              </a:lnSpc>
            </a:pPr>
            <a:endParaRPr lang="de-DE" sz="2400" dirty="0" smtClean="0">
              <a:solidFill>
                <a:srgbClr val="EF7D1D"/>
              </a:solidFill>
              <a:latin typeface="Source Sans Pro" charset="0"/>
              <a:ea typeface="Source Sans Pro" charset="0"/>
              <a:cs typeface="Source Sans Pro" charset="0"/>
            </a:endParaRPr>
          </a:p>
          <a:p>
            <a:pPr>
              <a:lnSpc>
                <a:spcPct val="120000"/>
              </a:lnSpc>
            </a:pPr>
            <a:r>
              <a:rPr lang="de-DE" sz="2400" b="1" dirty="0" smtClean="0">
                <a:solidFill>
                  <a:srgbClr val="EF7D1D"/>
                </a:solidFill>
                <a:latin typeface="Source Sans Pro Semibold" charset="0"/>
                <a:ea typeface="Source Sans Pro Semibold" charset="0"/>
                <a:cs typeface="Source Sans Pro Semibold" charset="0"/>
              </a:rPr>
              <a:t>Vorteile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Erlaubt performantes neu rendern der Komponente</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Ausgabe in andere Formate (z.B. String) möglich</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auf dem Server gerendert werden (Universal </a:t>
            </a:r>
            <a:r>
              <a:rPr lang="de-DE" sz="2400" dirty="0" err="1" smtClean="0">
                <a:solidFill>
                  <a:srgbClr val="025249"/>
                </a:solidFill>
                <a:latin typeface="Source Sans Pro" charset="0"/>
                <a:ea typeface="Source Sans Pro" charset="0"/>
                <a:cs typeface="Source Sans Pro" charset="0"/>
              </a:rPr>
              <a:t>Webapps</a:t>
            </a:r>
            <a:r>
              <a:rPr lang="de-DE" sz="2400" dirty="0" smtClean="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Kann ohne DOM/Browser getestet werden</a:t>
            </a:r>
          </a:p>
          <a:p>
            <a:pPr marL="342900" indent="-34290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spTree>
    <p:extLst>
      <p:ext uri="{BB962C8B-B14F-4D97-AF65-F5344CB8AC3E}">
        <p14:creationId xmlns:p14="http://schemas.microsoft.com/office/powerpoint/2010/main" val="281955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Autofit/>
          </a:bodyPr>
          <a:lstStyle/>
          <a:p>
            <a:r>
              <a:rPr lang="de-DE" sz="4400" dirty="0" smtClean="0"/>
              <a:t>Typische</a:t>
            </a:r>
            <a:r>
              <a:rPr lang="de-DE" sz="6000" dirty="0" smtClean="0"/>
              <a:t/>
            </a:r>
            <a:br>
              <a:rPr lang="de-DE" sz="6000" dirty="0" smtClean="0"/>
            </a:br>
            <a:r>
              <a:rPr lang="de-DE" sz="6000" dirty="0" smtClean="0"/>
              <a:t>Architekturen</a:t>
            </a:r>
            <a:endParaRPr lang="de-DE" sz="3200"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751522"/>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a:t>
            </a:r>
            <a:r>
              <a:rPr lang="de-DE" sz="2400" b="1" dirty="0" smtClean="0">
                <a:solidFill>
                  <a:srgbClr val="025249"/>
                </a:solidFill>
                <a:latin typeface="Source Sans Pro" charset="0"/>
                <a:ea typeface="Source Sans Pro" charset="0"/>
                <a:cs typeface="Source Sans Pro" charset="0"/>
              </a:rPr>
              <a:t>Smart</a:t>
            </a:r>
            <a:r>
              <a:rPr lang="de-DE" sz="2400" dirty="0" smtClean="0">
                <a:solidFill>
                  <a:srgbClr val="025249"/>
                </a:solidFill>
                <a:latin typeface="Source Sans Pro" charset="0"/>
                <a:ea typeface="Source Sans Pro" charset="0"/>
                <a:cs typeface="Source Sans Pro" charset="0"/>
              </a:rPr>
              <a:t> Components“)</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Einfache Komponenten, die nur UI enthalten ("</a:t>
            </a:r>
            <a:r>
              <a:rPr lang="de-DE" sz="2400" b="1" dirty="0" err="1" smtClean="0">
                <a:solidFill>
                  <a:srgbClr val="025249"/>
                </a:solidFill>
                <a:latin typeface="Source Sans Pro" charset="0"/>
                <a:ea typeface="Source Sans Pro" charset="0"/>
                <a:cs typeface="Source Sans Pro" charset="0"/>
              </a:rPr>
              <a:t>Dumb</a:t>
            </a:r>
            <a:r>
              <a:rPr lang="de-DE" sz="2400" dirty="0" smtClean="0">
                <a:solidFill>
                  <a:srgbClr val="025249"/>
                </a:solidFill>
                <a:latin typeface="Source Sans Pro" charset="0"/>
                <a:ea typeface="Source Sans Pro" charset="0"/>
                <a:cs typeface="Source Sans Pro" charset="0"/>
              </a:rPr>
              <a:t> Components")</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2678805" y="1086145"/>
            <a:ext cx="5007646" cy="2605257"/>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Externes State-Management</a:t>
            </a:r>
            <a:endParaRPr lang="de-DE" dirty="0"/>
          </a:p>
        </p:txBody>
      </p:sp>
      <p:sp>
        <p:nvSpPr>
          <p:cNvPr id="9" name="Textfeld 8"/>
          <p:cNvSpPr txBox="1"/>
          <p:nvPr/>
        </p:nvSpPr>
        <p:spPr>
          <a:xfrm>
            <a:off x="280474" y="4433765"/>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und Logik wird aus den Komponenten ganz raus 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Bessere Testbarkeit (Logik außerhalb von UI Komponenten)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Geringere Kopplung an das UI-Framework </a:t>
            </a:r>
          </a:p>
          <a:p>
            <a:pPr marL="742950" lvl="1" indent="-285750">
              <a:lnSpc>
                <a:spcPct val="120000"/>
              </a:lnSpc>
              <a:buFont typeface="Arial" charset="0"/>
              <a:buChar char="•"/>
            </a:pPr>
            <a:r>
              <a:rPr lang="de-DE" sz="2400" dirty="0" err="1" smtClean="0">
                <a:solidFill>
                  <a:srgbClr val="36544F"/>
                </a:solidFill>
                <a:latin typeface="Source Sans Pro" charset="0"/>
                <a:ea typeface="Source Sans Pro" charset="0"/>
                <a:cs typeface="Source Sans Pro" charset="0"/>
              </a:rPr>
              <a:t>Redux</a:t>
            </a:r>
            <a:r>
              <a:rPr lang="de-DE" sz="2400" dirty="0" smtClean="0">
                <a:solidFill>
                  <a:srgbClr val="36544F"/>
                </a:solidFill>
                <a:latin typeface="Source Sans Pro" charset="0"/>
                <a:ea typeface="Source Sans Pro" charset="0"/>
                <a:cs typeface="Source Sans Pro" charset="0"/>
              </a:rPr>
              <a:t> gibt es auch für Angular, </a:t>
            </a:r>
            <a:r>
              <a:rPr lang="de-DE" sz="2400" dirty="0" err="1" smtClean="0">
                <a:solidFill>
                  <a:srgbClr val="36544F"/>
                </a:solidFill>
                <a:latin typeface="Source Sans Pro" charset="0"/>
                <a:ea typeface="Source Sans Pro" charset="0"/>
                <a:cs typeface="Source Sans Pro" charset="0"/>
              </a:rPr>
              <a:t>Vue</a:t>
            </a:r>
            <a:r>
              <a:rPr lang="de-DE" sz="2400" dirty="0" smtClean="0">
                <a:solidFill>
                  <a:srgbClr val="36544F"/>
                </a:solidFill>
                <a:latin typeface="Source Sans Pro" charset="0"/>
                <a:ea typeface="Source Sans Pro" charset="0"/>
                <a:cs typeface="Source Sans Pro" charset="0"/>
              </a:rPr>
              <a:t>, ...</a:t>
            </a:r>
            <a:endParaRPr lang="de-DE" sz="2400" dirty="0" smtClean="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1904778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OOSE Hamburg | Oktober 2017 | @</a:t>
            </a:r>
            <a:r>
              <a:rPr lang="de-DE" sz="1400" spc="80" dirty="0" err="1" smtClean="0">
                <a:solidFill>
                  <a:srgbClr val="D4EBE9"/>
                </a:solidFill>
              </a:rPr>
              <a:t>nilshartmann</a:t>
            </a:r>
            <a:endParaRPr lang="de-DE" sz="1400" spc="80" dirty="0">
              <a:solidFill>
                <a:srgbClr val="D4EBE9"/>
              </a:solidFill>
            </a:endParaRPr>
          </a:p>
        </p:txBody>
      </p:sp>
      <p:sp>
        <p:nvSpPr>
          <p:cNvPr id="3" name="Rechteck 2"/>
          <p:cNvSpPr/>
          <p:nvPr/>
        </p:nvSpPr>
        <p:spPr>
          <a:xfrm>
            <a:off x="705893" y="153703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8048917" y="2327739"/>
            <a:ext cx="1117578" cy="994287"/>
          </a:xfrm>
          <a:prstGeom prst="rect">
            <a:avLst/>
          </a:prstGeom>
        </p:spPr>
      </p:pic>
      <p:sp>
        <p:nvSpPr>
          <p:cNvPr id="7" name="Textfeld 6"/>
          <p:cNvSpPr txBox="1"/>
          <p:nvPr/>
        </p:nvSpPr>
        <p:spPr>
          <a:xfrm>
            <a:off x="868697" y="1311991"/>
            <a:ext cx="4507965" cy="338554"/>
          </a:xfrm>
          <a:prstGeom prst="rect">
            <a:avLst/>
          </a:prstGeom>
          <a:noFill/>
        </p:spPr>
        <p:txBody>
          <a:bodyPr wrap="none" rtlCol="0">
            <a:spAutoFit/>
          </a:bodyPr>
          <a:lstStyle/>
          <a:p>
            <a:r>
              <a:rPr lang="de-DE" sz="1600" b="1" dirty="0">
                <a:solidFill>
                  <a:srgbClr val="36544F"/>
                </a:solidFill>
                <a:latin typeface="Source Sans Pro" charset="0"/>
                <a:ea typeface="Source Sans Pro" charset="0"/>
                <a:cs typeface="Source Sans Pro" charset="0"/>
              </a:rPr>
              <a:t>NILS </a:t>
            </a:r>
            <a:r>
              <a:rPr lang="de-DE" sz="1600" b="1" dirty="0" smtClean="0">
                <a:solidFill>
                  <a:srgbClr val="36544F"/>
                </a:solidFill>
                <a:latin typeface="Source Sans Pro" charset="0"/>
                <a:ea typeface="Source Sans Pro" charset="0"/>
                <a:cs typeface="Source Sans Pro" charset="0"/>
              </a:rPr>
              <a:t>HARTMANN </a:t>
            </a:r>
            <a:r>
              <a:rPr lang="de-DE" sz="1600" b="1" dirty="0" smtClean="0">
                <a:solidFill>
                  <a:srgbClr val="60978F"/>
                </a:solidFill>
                <a:latin typeface="Source Sans Pro" charset="0"/>
                <a:ea typeface="Source Sans Pro" charset="0"/>
                <a:cs typeface="Source Sans Pro" charset="0"/>
              </a:rPr>
              <a:t>| HTTPS://NILSHARTMANN.NET</a:t>
            </a:r>
          </a:p>
        </p:txBody>
      </p:sp>
      <p:sp>
        <p:nvSpPr>
          <p:cNvPr id="8" name="Rechteck 7"/>
          <p:cNvSpPr/>
          <p:nvPr/>
        </p:nvSpPr>
        <p:spPr>
          <a:xfrm>
            <a:off x="4992670" y="4248416"/>
            <a:ext cx="3107710" cy="369332"/>
          </a:xfrm>
          <a:prstGeom prst="rect">
            <a:avLst/>
          </a:prstGeom>
        </p:spPr>
        <p:txBody>
          <a:bodyPr wrap="none">
            <a:spAutoFit/>
          </a:bodyPr>
          <a:lstStyle/>
          <a:p>
            <a:pPr algn="r"/>
            <a:r>
              <a:rPr lang="de-DE" b="1" dirty="0" err="1" smtClean="0">
                <a:solidFill>
                  <a:srgbClr val="025249"/>
                </a:solidFill>
              </a:rPr>
              <a:t>Slides</a:t>
            </a:r>
            <a:r>
              <a:rPr lang="de-DE" b="1" dirty="0">
                <a:solidFill>
                  <a:srgbClr val="025249"/>
                </a:solidFill>
              </a:rPr>
              <a:t>: http://</a:t>
            </a:r>
            <a:r>
              <a:rPr lang="de-DE" b="1" dirty="0" err="1" smtClean="0">
                <a:solidFill>
                  <a:srgbClr val="025249"/>
                </a:solidFill>
              </a:rPr>
              <a:t>bit.ly</a:t>
            </a:r>
            <a:r>
              <a:rPr lang="de-DE" b="1" dirty="0" smtClean="0">
                <a:solidFill>
                  <a:srgbClr val="025249"/>
                </a:solidFill>
              </a:rPr>
              <a:t>/</a:t>
            </a:r>
            <a:r>
              <a:rPr lang="de-DE" b="1" dirty="0" err="1" smtClean="0">
                <a:solidFill>
                  <a:srgbClr val="025249"/>
                </a:solidFill>
              </a:rPr>
              <a:t>oose-react</a:t>
            </a:r>
            <a:endParaRPr lang="de-DE" b="1" dirty="0">
              <a:solidFill>
                <a:srgbClr val="FF0000"/>
              </a:solidFill>
            </a:endParaRPr>
          </a:p>
        </p:txBody>
      </p:sp>
      <p:sp>
        <p:nvSpPr>
          <p:cNvPr id="10" name="Textfeld 9"/>
          <p:cNvSpPr txBox="1"/>
          <p:nvPr/>
        </p:nvSpPr>
        <p:spPr>
          <a:xfrm>
            <a:off x="868697" y="1599029"/>
            <a:ext cx="8545759" cy="646331"/>
          </a:xfrm>
          <a:prstGeom prst="rect">
            <a:avLst/>
          </a:prstGeom>
          <a:noFill/>
        </p:spPr>
        <p:txBody>
          <a:bodyPr wrap="square" rtlCol="0">
            <a:spAutoFit/>
          </a:bodyPr>
          <a:lstStyle/>
          <a:p>
            <a:r>
              <a:rPr lang="de-DE" sz="3600" b="1" dirty="0" smtClean="0">
                <a:solidFill>
                  <a:srgbClr val="EF7D1D"/>
                </a:solidFill>
                <a:latin typeface="Montserrat" charset="0"/>
                <a:ea typeface="Montserrat" charset="0"/>
                <a:cs typeface="Montserrat" charset="0"/>
              </a:rPr>
              <a:t>SINGLE-PAGE-ANWENDUNGEN MIT</a:t>
            </a:r>
            <a:endParaRPr lang="de-DE" sz="3600" b="1" dirty="0">
              <a:solidFill>
                <a:srgbClr val="36544F"/>
              </a:solidFill>
              <a:latin typeface="Montserrat" charset="0"/>
              <a:ea typeface="Montserrat" charset="0"/>
              <a:cs typeface="Montserrat"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1890967"/>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 und verwenden</a:t>
            </a: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0938549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14369600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20193657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517362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für </a:t>
            </a:r>
            <a:r>
              <a:rPr lang="de-DE" sz="3900" b="1" dirty="0" err="1" smtClean="0">
                <a:solidFill>
                  <a:srgbClr val="EF7D1D"/>
                </a:solidFill>
                <a:latin typeface="Source Sans Pro Semibold" charset="0"/>
                <a:ea typeface="Source Sans Pro Semibold" charset="0"/>
                <a:cs typeface="Source Sans Pro Semibold" charset="0"/>
              </a:rPr>
              <a:t>React</a:t>
            </a:r>
            <a:r>
              <a:rPr lang="de-DE" sz="3900" b="1" dirty="0" smtClean="0">
                <a:solidFill>
                  <a:srgbClr val="EF7D1D"/>
                </a:solidFill>
                <a:latin typeface="Source Sans Pro Semibold" charset="0"/>
                <a:ea typeface="Source Sans Pro Semibold" charset="0"/>
                <a:cs typeface="Source Sans Pro Semibold" charset="0"/>
              </a:rPr>
              <a:t>-Anwendungen</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8025673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type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 {</a:t>
            </a: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438072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2. Typen 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306368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755838" y="1775774"/>
            <a:ext cx="6721221" cy="4751301"/>
          </a:xfrm>
          <a:prstGeom prst="rect">
            <a:avLst/>
          </a:prstGeom>
        </p:spPr>
        <p:txBody>
          <a:bodyPr wrap="square" lIns="0" tIns="0" rIns="0" bIns="0">
            <a:spAutoFit/>
          </a:bodyPr>
          <a:lstStyle/>
          <a:p>
            <a:r>
              <a:rPr lang="de-DE" sz="1625" dirty="0" smtClean="0">
                <a:solidFill>
                  <a:srgbClr val="025249"/>
                </a:solidFill>
                <a:latin typeface="Source Code Pro Medium" charset="0"/>
                <a:ea typeface="Source Code Pro Medium" charset="0"/>
                <a:cs typeface="Source Code Pro Medium" charset="0"/>
              </a:rPr>
              <a:t>// Properties sind </a:t>
            </a:r>
            <a:r>
              <a:rPr lang="de-DE" sz="1625" dirty="0" err="1" smtClean="0">
                <a:solidFill>
                  <a:srgbClr val="025249"/>
                </a:solidFill>
                <a:latin typeface="Source Code Pro Medium" charset="0"/>
                <a:ea typeface="Source Code Pro Medium" charset="0"/>
                <a:cs typeface="Source Code Pro Medium" charset="0"/>
              </a:rPr>
              <a:t>read-only</a:t>
            </a:r>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this.props.restrictions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null</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Nur bekannte Properties dürfen verwendet werden</a:t>
            </a:r>
          </a:p>
          <a:p>
            <a:r>
              <a:rPr lang="de-DE" sz="1625" dirty="0" err="1" smtClean="0">
                <a:solidFill>
                  <a:srgbClr val="025249"/>
                </a:solidFill>
                <a:latin typeface="Source Code Pro Medium" charset="0"/>
                <a:ea typeface="Source Code Pro Medium" charset="0"/>
                <a:cs typeface="Source Code Pro Medium" charset="0"/>
              </a:rPr>
              <a:t>const</a:t>
            </a:r>
            <a:r>
              <a:rPr lang="de-DE" sz="1625" dirty="0" smtClean="0">
                <a:solidFill>
                  <a:srgbClr val="025249"/>
                </a:solidFill>
                <a:latin typeface="Source Code Pro Medium" charset="0"/>
                <a:ea typeface="Source Code Pro Medium" charset="0"/>
                <a:cs typeface="Source Code Pro Medium" charset="0"/>
              </a:rPr>
              <a:t> x = </a:t>
            </a:r>
            <a:r>
              <a:rPr lang="de-DE" sz="1625" dirty="0" err="1" smtClean="0">
                <a:solidFill>
                  <a:srgbClr val="025249"/>
                </a:solidFill>
                <a:latin typeface="Source Code Pro Medium" charset="0"/>
                <a:ea typeface="Source Code Pro Medium" charset="0"/>
                <a:cs typeface="Source Code Pro Medium" charset="0"/>
              </a:rPr>
              <a:t>this.props.not_here</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State muss vollständig initialisiert werden</a:t>
            </a:r>
          </a:p>
          <a:p>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 {}; //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fehlt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darf nur im Konstruktor verwendet werden</a:t>
            </a:r>
          </a:p>
          <a:p>
            <a:r>
              <a:rPr lang="de-DE" sz="1625" dirty="0" err="1" smtClean="0">
                <a:solidFill>
                  <a:srgbClr val="025249"/>
                </a:solidFill>
                <a:latin typeface="Source Code Pro Medium" charset="0"/>
                <a:ea typeface="Source Code Pro Medium" charset="0"/>
                <a:cs typeface="Source Code Pro Medium" charset="0"/>
              </a:rPr>
              <a:t>this.state.password</a:t>
            </a:r>
            <a:r>
              <a:rPr lang="de-DE" sz="1625" dirty="0" smtClean="0">
                <a:solidFill>
                  <a:srgbClr val="025249"/>
                </a:solidFill>
                <a:latin typeface="Source Code Pro Medium" charset="0"/>
                <a:ea typeface="Source Code Pro Medium" charset="0"/>
                <a:cs typeface="Source Code Pro Medium" charset="0"/>
              </a:rPr>
              <a:t> = null; // außerhalb des </a:t>
            </a:r>
            <a:r>
              <a:rPr lang="de-DE" sz="1625" dirty="0" err="1" smtClean="0">
                <a:solidFill>
                  <a:srgbClr val="025249"/>
                </a:solidFill>
                <a:latin typeface="Source Code Pro Medium" charset="0"/>
                <a:ea typeface="Source Code Pro Medium" charset="0"/>
                <a:cs typeface="Source Code Pro Medium" charset="0"/>
              </a:rPr>
              <a:t>Cstr</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Elemente im State müssen korrekten Typ haben</a:t>
            </a:r>
          </a:p>
          <a:p>
            <a:r>
              <a:rPr lang="de-DE" sz="1625" dirty="0" err="1" smtClean="0">
                <a:solidFill>
                  <a:srgbClr val="025249"/>
                </a:solidFill>
                <a:latin typeface="Source Code Pro Medium" charset="0"/>
                <a:ea typeface="Source Code Pro Medium" charset="0"/>
                <a:cs typeface="Source Code Pro Medium" charset="0"/>
              </a:rPr>
              <a:t>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7}); // 7 </a:t>
            </a:r>
            <a:r>
              <a:rPr lang="de-DE" sz="1625" dirty="0" err="1" smtClean="0">
                <a:solidFill>
                  <a:srgbClr val="025249"/>
                </a:solidFill>
                <a:latin typeface="Source Code Pro Medium" charset="0"/>
                <a:ea typeface="Source Code Pro Medium" charset="0"/>
                <a:cs typeface="Source Code Pro Medium" charset="0"/>
              </a:rPr>
              <a:t>is</a:t>
            </a:r>
            <a:r>
              <a:rPr lang="de-DE" sz="1625" dirty="0" smtClean="0">
                <a:solidFill>
                  <a:srgbClr val="025249"/>
                </a:solidFill>
                <a:latin typeface="Source Code Pro Medium" charset="0"/>
                <a:ea typeface="Source Code Pro Medium" charset="0"/>
                <a:cs typeface="Source Code Pro Medium" charset="0"/>
              </a:rPr>
              <a:t> not a </a:t>
            </a:r>
            <a:r>
              <a:rPr lang="de-DE" sz="1625" dirty="0" err="1" smtClean="0">
                <a:solidFill>
                  <a:srgbClr val="025249"/>
                </a:solidFill>
                <a:latin typeface="Source Code Pro Medium" charset="0"/>
                <a:ea typeface="Source Code Pro Medium" charset="0"/>
                <a:cs typeface="Source Code Pro Medium" charset="0"/>
              </a:rPr>
              <a:t>string</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Unbekannte Elemente dürfen nicht in den State gesetzt werden</a:t>
            </a:r>
          </a:p>
          <a:p>
            <a:r>
              <a:rPr lang="de-DE" sz="1625" dirty="0" err="1">
                <a:solidFill>
                  <a:srgbClr val="025249"/>
                </a:solidFill>
                <a:latin typeface="Source Code Pro Medium" charset="0"/>
                <a:ea typeface="Source Code Pro Medium" charset="0"/>
                <a:cs typeface="Source Code Pro Medium" charset="0"/>
              </a:rPr>
              <a:t>t</a:t>
            </a:r>
            <a:r>
              <a:rPr lang="de-DE" sz="1625" dirty="0" err="1" smtClean="0">
                <a:solidFill>
                  <a:srgbClr val="025249"/>
                </a:solidFill>
                <a:latin typeface="Source Code Pro Medium" charset="0"/>
                <a:ea typeface="Source Code Pro Medium" charset="0"/>
                <a:cs typeface="Source Code Pro Medium" charset="0"/>
              </a:rPr>
              <a: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notHere</a:t>
            </a:r>
            <a:r>
              <a:rPr lang="de-DE" sz="1625" dirty="0" smtClean="0">
                <a:solidFill>
                  <a:srgbClr val="025249"/>
                </a:solidFill>
                <a:latin typeface="Source Code Pro Medium" charset="0"/>
                <a:ea typeface="Source Code Pro Medium" charset="0"/>
                <a:cs typeface="Source Code Pro Medium" charset="0"/>
              </a:rPr>
              <a:t>: 'invalid'});</a:t>
            </a:r>
          </a:p>
          <a:p>
            <a:endParaRPr lang="de-DE" sz="1625" dirty="0" smtClean="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1766842"/>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Potentielle Fehler</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Typische Fehler, die durch </a:t>
            </a:r>
            <a:r>
              <a:rPr lang="de-DE" sz="2400" b="1" dirty="0" err="1" smtClean="0">
                <a:solidFill>
                  <a:srgbClr val="EF7D1D"/>
                </a:solidFill>
                <a:latin typeface="Source Sans Pro" charset="0"/>
                <a:ea typeface="Source Sans Pro" charset="0"/>
                <a:cs typeface="Source Sans Pro" charset="0"/>
              </a:rPr>
              <a:t>TypeScript</a:t>
            </a:r>
            <a:r>
              <a:rPr lang="de-DE" sz="2400" b="1" dirty="0" smtClean="0">
                <a:solidFill>
                  <a:srgbClr val="EF7D1D"/>
                </a:solidFill>
                <a:latin typeface="Source Sans Pro" charset="0"/>
                <a:ea typeface="Source Sans Pro" charset="0"/>
                <a:cs typeface="Source Sans Pro" charset="0"/>
              </a:rPr>
              <a:t> aufgedeckt werden</a:t>
            </a:r>
          </a:p>
        </p:txBody>
      </p:sp>
    </p:spTree>
    <p:extLst>
      <p:ext uri="{BB962C8B-B14F-4D97-AF65-F5344CB8AC3E}">
        <p14:creationId xmlns:p14="http://schemas.microsoft.com/office/powerpoint/2010/main" val="1616093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34" y="420867"/>
            <a:ext cx="4169731" cy="2123658"/>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JavaScript, Java</a:t>
            </a:r>
          </a:p>
          <a:p>
            <a:pPr algn="ctr"/>
            <a:r>
              <a:rPr lang="de-DE" sz="2400" b="1" dirty="0" smtClean="0">
                <a:solidFill>
                  <a:srgbClr val="41719C"/>
                </a:solidFill>
                <a:latin typeface="Source Sans Pro" charset="0"/>
                <a:ea typeface="Source Sans Pro" charset="0"/>
                <a:cs typeface="Source Sans Pro" charset="0"/>
              </a:rPr>
              <a:t>Trainings und Workshops</a:t>
            </a:r>
            <a:endParaRPr lang="de-DE" sz="3200" b="1" dirty="0" smtClean="0">
              <a:solidFill>
                <a:srgbClr val="36544F"/>
              </a:solidFill>
              <a:latin typeface="Source Sans Pro" charset="0"/>
              <a:ea typeface="Source Sans Pro" charset="0"/>
              <a:cs typeface="Source Sans Pro" charset="0"/>
            </a:endParaRPr>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558" y="2869681"/>
            <a:ext cx="1916330" cy="2784412"/>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188799" y="1836717"/>
            <a:ext cx="3528403" cy="400110"/>
          </a:xfrm>
          <a:prstGeom prst="rect">
            <a:avLst/>
          </a:prstGeom>
        </p:spPr>
        <p:txBody>
          <a:bodyPr wrap="none">
            <a:spAutoFit/>
          </a:bodyPr>
          <a:lstStyle/>
          <a:p>
            <a:pPr algn="ctr"/>
            <a:r>
              <a:rPr lang="de-DE" sz="2000" b="1" dirty="0" err="1" smtClean="0">
                <a:solidFill>
                  <a:srgbClr val="025249"/>
                </a:solidFill>
              </a:rPr>
              <a:t>Slides</a:t>
            </a:r>
            <a:r>
              <a:rPr lang="de-DE" sz="2000" b="1" dirty="0" smtClean="0">
                <a:solidFill>
                  <a:srgbClr val="025249"/>
                </a:solidFill>
              </a:rPr>
              <a:t>: http</a:t>
            </a:r>
            <a:r>
              <a:rPr lang="de-DE" sz="2000" b="1" dirty="0">
                <a:solidFill>
                  <a:srgbClr val="025249"/>
                </a:solidFill>
              </a:rPr>
              <a:t>://</a:t>
            </a:r>
            <a:r>
              <a:rPr lang="de-DE" sz="2000" b="1" dirty="0" err="1" smtClean="0">
                <a:solidFill>
                  <a:srgbClr val="025249"/>
                </a:solidFill>
              </a:rPr>
              <a:t>bit.ly</a:t>
            </a:r>
            <a:r>
              <a:rPr lang="de-DE" sz="2000" b="1" dirty="0" smtClean="0">
                <a:solidFill>
                  <a:srgbClr val="025249"/>
                </a:solidFill>
              </a:rPr>
              <a:t>/</a:t>
            </a:r>
            <a:r>
              <a:rPr lang="de-DE" sz="2000" b="1" dirty="0" err="1" smtClean="0">
                <a:solidFill>
                  <a:srgbClr val="025249"/>
                </a:solidFill>
              </a:rPr>
              <a:t>oose-react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r>
              <a:rPr lang="de-DE" sz="6000" b="1" dirty="0" smtClean="0">
                <a:solidFill>
                  <a:srgbClr val="C14026"/>
                </a:solidFill>
                <a:latin typeface="Source Sans Pro" charset="0"/>
                <a:ea typeface="Source Sans Pro" charset="0"/>
                <a:cs typeface="Source Sans Pro" charset="0"/>
              </a:rPr>
              <a:t>MODERNE</a:t>
            </a:r>
          </a:p>
          <a:p>
            <a:pPr algn="ctr"/>
            <a:r>
              <a:rPr lang="de-DE" sz="6000" b="1" dirty="0" smtClean="0">
                <a:solidFill>
                  <a:srgbClr val="EF7D1D"/>
                </a:solidFill>
                <a:latin typeface="Source Sans Pro Semibold" charset="0"/>
                <a:ea typeface="Source Sans Pro Semibold" charset="0"/>
                <a:cs typeface="Source Sans Pro Semibold" charset="0"/>
              </a:rPr>
              <a:t>WEB-ANWENDUNGEN</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Beispiele</a:t>
            </a:r>
            <a:endParaRPr lang="de-DE" dirty="0"/>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Moderne Web-Anwendungen</a:t>
            </a:r>
            <a:endParaRPr lang="de-DE" dirty="0"/>
          </a:p>
        </p:txBody>
      </p:sp>
      <p:sp>
        <p:nvSpPr>
          <p:cNvPr id="3" name="Textfeld 2"/>
          <p:cNvSpPr txBox="1"/>
          <p:nvPr/>
        </p:nvSpPr>
        <p:spPr>
          <a:xfrm>
            <a:off x="647068" y="1079135"/>
            <a:ext cx="7582532" cy="4893647"/>
          </a:xfrm>
          <a:prstGeom prst="rect">
            <a:avLst/>
          </a:prstGeom>
          <a:noFill/>
        </p:spPr>
        <p:txBody>
          <a:bodyPr wrap="square" rtlCol="0">
            <a:spAutoFit/>
          </a:bodyPr>
          <a:lstStyle/>
          <a:p>
            <a:pPr marL="342900" indent="-342900">
              <a:lnSpc>
                <a:spcPct val="120000"/>
              </a:lnSpc>
              <a:buFont typeface="Arial" charset="0"/>
              <a:buChar char="•"/>
            </a:pPr>
            <a:endParaRPr lang="de-DE" sz="2000" dirty="0">
              <a:solidFill>
                <a:srgbClr val="EF7D1D"/>
              </a:solidFill>
              <a:latin typeface="Source Sans Pro" charset="0"/>
              <a:ea typeface="Source Sans Pro" charset="0"/>
              <a:cs typeface="Source Sans Pro" charset="0"/>
            </a:endParaRPr>
          </a:p>
          <a:p>
            <a:pPr>
              <a:lnSpc>
                <a:spcPct val="120000"/>
              </a:lnSpc>
            </a:pPr>
            <a:r>
              <a:rPr lang="de-DE" sz="2000" b="1" dirty="0" smtClean="0">
                <a:solidFill>
                  <a:srgbClr val="EF7D1D"/>
                </a:solidFill>
                <a:latin typeface="Source Sans Pro" charset="0"/>
                <a:ea typeface="Source Sans Pro" charset="0"/>
                <a:cs typeface="Source Sans Pro" charset="0"/>
              </a:rPr>
              <a:t>Aus Benutzersicht: bestes UI/UX</a:t>
            </a: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Einheitliches </a:t>
            </a:r>
            <a:r>
              <a:rPr lang="de-DE" sz="2000" dirty="0" smtClean="0">
                <a:solidFill>
                  <a:srgbClr val="025249"/>
                </a:solidFill>
                <a:latin typeface="Source Sans Pro" charset="0"/>
                <a:ea typeface="Source Sans Pro" charset="0"/>
                <a:cs typeface="Source Sans Pro" charset="0"/>
              </a:rPr>
              <a:t>Layout und Design</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Konsistentes </a:t>
            </a:r>
            <a:r>
              <a:rPr lang="de-DE" sz="2000" dirty="0" smtClean="0">
                <a:solidFill>
                  <a:srgbClr val="025249"/>
                </a:solidFill>
                <a:latin typeface="Source Sans Pro" charset="0"/>
                <a:ea typeface="Source Sans Pro" charset="0"/>
                <a:cs typeface="Source Sans Pro" charset="0"/>
              </a:rPr>
              <a:t>Verhalten in der ganzen Anwendung</a:t>
            </a: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Konsistente Darstellung der Daten</a:t>
            </a:r>
          </a:p>
          <a:p>
            <a:pPr marL="342900" indent="-342900">
              <a:lnSpc>
                <a:spcPct val="120000"/>
              </a:lnSpc>
              <a:buFont typeface="Arial" charset="0"/>
              <a:buChar char="•"/>
            </a:pPr>
            <a:endParaRPr lang="de-DE" sz="20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Gewohntes Verhalten von Desktop Anwendungen</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Kurze </a:t>
            </a:r>
            <a:r>
              <a:rPr lang="de-DE" sz="2000" dirty="0" smtClean="0">
                <a:solidFill>
                  <a:srgbClr val="025249"/>
                </a:solidFill>
                <a:latin typeface="Source Sans Pro" charset="0"/>
                <a:ea typeface="Source Sans Pro" charset="0"/>
                <a:cs typeface="Source Sans Pro" charset="0"/>
              </a:rPr>
              <a:t>Reaktionszeiten</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a:lnSpc>
                <a:spcPct val="120000"/>
              </a:lnSpc>
            </a:pPr>
            <a:r>
              <a:rPr lang="de-DE" sz="2000" b="1" dirty="0" smtClean="0">
                <a:solidFill>
                  <a:srgbClr val="EF7D1D"/>
                </a:solidFill>
                <a:latin typeface="Source Sans Pro" charset="0"/>
                <a:ea typeface="Source Sans Pro" charset="0"/>
                <a:cs typeface="Source Sans Pro" charset="0"/>
              </a:rPr>
              <a:t>Für Entwicklung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Einfach und schnell</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Saubere und verständliche Architektur</a:t>
            </a:r>
          </a:p>
          <a:p>
            <a:pPr marL="342900" indent="-34290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Wartbar</a:t>
            </a:r>
            <a:r>
              <a:rPr lang="de-DE" sz="2000" dirty="0" smtClean="0">
                <a:solidFill>
                  <a:srgbClr val="025249"/>
                </a:solidFill>
                <a:latin typeface="Source Sans Pro" charset="0"/>
                <a:ea typeface="Source Sans Pro" charset="0"/>
                <a:cs typeface="Source Sans Pro" charset="0"/>
              </a:rPr>
              <a:t> auch bei großer und langlebiger Code-Basis</a:t>
            </a:r>
          </a:p>
        </p:txBody>
      </p:sp>
    </p:spTree>
    <p:extLst>
      <p:ext uri="{BB962C8B-B14F-4D97-AF65-F5344CB8AC3E}">
        <p14:creationId xmlns:p14="http://schemas.microsoft.com/office/powerpoint/2010/main" val="11981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endParaRPr lang="de-DE" sz="6000" b="1" dirty="0" smtClean="0">
              <a:solidFill>
                <a:srgbClr val="C14026"/>
              </a:solidFill>
              <a:latin typeface="Source Sans Pro" charset="0"/>
              <a:ea typeface="Source Sans Pro" charset="0"/>
              <a:cs typeface="Source Sans Pro" charset="0"/>
            </a:endParaRPr>
          </a:p>
          <a:p>
            <a:pPr algn="ctr"/>
            <a:r>
              <a:rPr lang="de-DE" sz="6000" b="1" dirty="0" smtClean="0">
                <a:solidFill>
                  <a:srgbClr val="EF7D1D"/>
                </a:solidFill>
                <a:latin typeface="Source Sans Pro Semibold" charset="0"/>
                <a:ea typeface="Source Sans Pro Semibold" charset="0"/>
                <a:cs typeface="Source Sans Pro Semibold" charset="0"/>
              </a:rPr>
              <a:t>BEISPIELE</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Moderne Web Anwendungen</a:t>
            </a:r>
            <a:endParaRPr lang="de-DE" dirty="0"/>
          </a:p>
        </p:txBody>
      </p:sp>
    </p:spTree>
    <p:extLst>
      <p:ext uri="{BB962C8B-B14F-4D97-AF65-F5344CB8AC3E}">
        <p14:creationId xmlns:p14="http://schemas.microsoft.com/office/powerpoint/2010/main" val="774386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https://</a:t>
            </a:r>
            <a:r>
              <a:rPr lang="de-DE" dirty="0" err="1"/>
              <a:t>www.ticketmaster.de</a:t>
            </a:r>
            <a:endParaRPr lang="de-DE" dirty="0"/>
          </a:p>
        </p:txBody>
      </p:sp>
      <p:pic>
        <p:nvPicPr>
          <p:cNvPr id="3" name="Bild 2"/>
          <p:cNvPicPr>
            <a:picLocks noChangeAspect="1"/>
          </p:cNvPicPr>
          <p:nvPr/>
        </p:nvPicPr>
        <p:blipFill>
          <a:blip r:embed="rId3"/>
          <a:stretch>
            <a:fillRect/>
          </a:stretch>
        </p:blipFill>
        <p:spPr>
          <a:xfrm>
            <a:off x="1501053" y="154547"/>
            <a:ext cx="6903895" cy="5743977"/>
          </a:xfrm>
          <a:prstGeom prst="rect">
            <a:avLst/>
          </a:prstGeom>
        </p:spPr>
      </p:pic>
    </p:spTree>
    <p:extLst>
      <p:ext uri="{BB962C8B-B14F-4D97-AF65-F5344CB8AC3E}">
        <p14:creationId xmlns:p14="http://schemas.microsoft.com/office/powerpoint/2010/main" val="11585392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Benutzerdefiniert 3">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025249"/>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3135</Words>
  <Application>Microsoft Macintosh PowerPoint</Application>
  <PresentationFormat>A4-Papier (210x297 mm)</PresentationFormat>
  <Paragraphs>598</Paragraphs>
  <Slides>50</Slides>
  <Notes>33</Notes>
  <HiddenSlides>2</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50</vt:i4>
      </vt:variant>
    </vt:vector>
  </HeadingPairs>
  <TitlesOfParts>
    <vt:vector size="61" baseType="lpstr">
      <vt:lpstr>Calibri</vt:lpstr>
      <vt:lpstr>Calibri Light</vt:lpstr>
      <vt:lpstr>Mangal</vt:lpstr>
      <vt:lpstr>Montserrat</vt:lpstr>
      <vt:lpstr>Source Code Pro</vt:lpstr>
      <vt:lpstr>Source Code Pro Medium</vt:lpstr>
      <vt:lpstr>Source Code Pro Semibold</vt:lpstr>
      <vt:lpstr>Source Sans Pro</vt:lpstr>
      <vt:lpstr>Source Sans Pro Semibold</vt:lpstr>
      <vt:lpstr>Arial</vt:lpstr>
      <vt:lpstr>Office-Design</vt:lpstr>
      <vt:lpstr>OOSE Abendvortrag</vt:lpstr>
      <vt:lpstr>PowerPoint-Präsentation</vt:lpstr>
      <vt:lpstr>Ziele</vt:lpstr>
      <vt:lpstr>OOSE Hamburg | Oktober 2017 | @nilshartmann</vt:lpstr>
      <vt:lpstr>@nilshartmann</vt:lpstr>
      <vt:lpstr>Beispiele</vt:lpstr>
      <vt:lpstr>Moderne Web-Anwendungen</vt:lpstr>
      <vt:lpstr>Moderne Web Anwendungen</vt:lpstr>
      <vt:lpstr>https://www.ticketmaster.de</vt:lpstr>
      <vt:lpstr>https://open.spotify.com/collection/playlists</vt:lpstr>
      <vt:lpstr>https://www.figma.com</vt:lpstr>
      <vt:lpstr>https://jordaneldredge.com/projects/winamp2-js/</vt:lpstr>
      <vt:lpstr>Rückblick</vt:lpstr>
      <vt:lpstr>Rückblick: Klassische Web Anwendung</vt:lpstr>
      <vt:lpstr>Rückblick: Klassische Web Anwendung</vt:lpstr>
      <vt:lpstr>Rückblick: Klassische Web Anwendung</vt:lpstr>
      <vt:lpstr>Single-Page-Application</vt:lpstr>
      <vt:lpstr>Single-Page-Application</vt:lpstr>
      <vt:lpstr>https://facebook.github.io/react/</vt:lpstr>
      <vt:lpstr>Unser Beispiel – Die Greeting App</vt:lpstr>
      <vt:lpstr>Separation of concerns</vt:lpstr>
      <vt:lpstr>Greeting App: Komponenten</vt:lpstr>
      <vt:lpstr>Eine einfache React Komponente</vt:lpstr>
      <vt:lpstr>Beispiel: Eine  Komponenten Hierarchie</vt:lpstr>
      <vt:lpstr>Beispiel: Eingabefeld</vt:lpstr>
      <vt:lpstr>Zustand: Eingabefeld</vt:lpstr>
      <vt:lpstr>Zustand: Eingabefeld</vt:lpstr>
      <vt:lpstr>Zustand: Eingabefeld</vt:lpstr>
      <vt:lpstr>Zustand: Eingabefeld</vt:lpstr>
      <vt:lpstr>React: Uni directional dataflow</vt:lpstr>
      <vt:lpstr>Konsistenz durch rendering</vt:lpstr>
      <vt:lpstr>Hintergrund: Virtual Dom</vt:lpstr>
      <vt:lpstr>Typische Architekturen</vt:lpstr>
      <vt:lpstr>Komponentenhierarchien</vt:lpstr>
      <vt:lpstr>Externes State-Management</vt:lpstr>
      <vt:lpstr>http://www.typescriptlang.org/</vt:lpstr>
      <vt:lpstr>Hintergrund: TypeScript</vt:lpstr>
      <vt:lpstr>Typescript - Syntax</vt:lpstr>
      <vt:lpstr>Typescript - Syntax</vt:lpstr>
      <vt:lpstr>Typescript - Syntax</vt:lpstr>
      <vt:lpstr>Typescript - Syntax</vt:lpstr>
      <vt:lpstr>Typescript - Syntax</vt:lpstr>
      <vt:lpstr>Typescript - Syntax</vt:lpstr>
      <vt:lpstr>Typescript - Syntax</vt:lpstr>
      <vt:lpstr>PowerPoint-Präsentation</vt:lpstr>
      <vt:lpstr>TypeScript und React: Properties</vt:lpstr>
      <vt:lpstr>TypeScript und React: Properties &amp; State</vt:lpstr>
      <vt:lpstr>TypeScript und React: Properties &amp; State</vt:lpstr>
      <vt:lpstr>TypeScript und React: Properties &amp; State</vt:lpstr>
      <vt:lpstr>HTTPS://NILSHARTMANN.NET | @nilshartmann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328</cp:revision>
  <cp:lastPrinted>2016-09-28T15:33:57Z</cp:lastPrinted>
  <dcterms:created xsi:type="dcterms:W3CDTF">2016-03-28T15:59:53Z</dcterms:created>
  <dcterms:modified xsi:type="dcterms:W3CDTF">2017-10-10T15:42:46Z</dcterms:modified>
</cp:coreProperties>
</file>